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notesSlides/notesSlide1.xml" ContentType="application/vnd.openxmlformats-officedocument.presentationml.notesSlide+xml"/>
  <Override PartName="/ppt/ink/ink11.xml" ContentType="application/inkml+xml"/>
  <Override PartName="/ppt/ink/ink12.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3.xml" ContentType="application/inkml+xml"/>
  <Override PartName="/ppt/ink/ink14.xml" ContentType="application/inkml+xml"/>
  <Override PartName="/ppt/ink/ink15.xml" ContentType="application/inkml+xml"/>
  <Override PartName="/ppt/ink/ink16.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98" r:id="rId2"/>
    <p:sldId id="299" r:id="rId3"/>
    <p:sldId id="301" r:id="rId4"/>
    <p:sldId id="300" r:id="rId5"/>
    <p:sldId id="302" r:id="rId6"/>
    <p:sldId id="303" r:id="rId7"/>
    <p:sldId id="263" r:id="rId8"/>
    <p:sldId id="306" r:id="rId9"/>
    <p:sldId id="304" r:id="rId10"/>
    <p:sldId id="259" r:id="rId11"/>
    <p:sldId id="305" r:id="rId12"/>
    <p:sldId id="261" r:id="rId13"/>
    <p:sldId id="26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72181BE-DA1A-45A0-8373-76E09B386703}">
          <p14:sldIdLst>
            <p14:sldId id="298"/>
            <p14:sldId id="299"/>
            <p14:sldId id="301"/>
            <p14:sldId id="300"/>
            <p14:sldId id="302"/>
            <p14:sldId id="303"/>
            <p14:sldId id="263"/>
            <p14:sldId id="306"/>
            <p14:sldId id="304"/>
            <p14:sldId id="259"/>
            <p14:sldId id="305"/>
            <p14:sldId id="261"/>
            <p14:sldId id="26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5226" autoAdjust="0"/>
  </p:normalViewPr>
  <p:slideViewPr>
    <p:cSldViewPr snapToGrid="0">
      <p:cViewPr varScale="1">
        <p:scale>
          <a:sx n="86" d="100"/>
          <a:sy n="86" d="100"/>
        </p:scale>
        <p:origin x="562" y="5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7T03:05:44.250"/>
    </inkml:context>
    <inkml:brush xml:id="br0">
      <inkml:brushProperty name="width" value="0.1" units="cm"/>
      <inkml:brushProperty name="height" value="0.1" units="cm"/>
      <inkml:brushProperty name="color" value="#00A0D7"/>
      <inkml:brushProperty name="ignorePressure" value="1"/>
    </inkml:brush>
  </inkml:definitions>
  <inkml:trace contextRef="#ctx0" brushRef="#br0">0 0,'5'4,"-1"0,1-1,0 0,0 0,9 4,13 8,-18-9,1 1,-2 0,1 0,-1 1,0 0,0 1,-1-1,0 1,-1 1,0 0,-1-1,0 2,0-1,-1 1,0-1,-1 1,0 0,-1 0,0 0,-1 1,0 15,-1 13,-4 104,3-136,-1-1,0 0,0 1,0-1,-1 0,-1 0,1-1,-1 1,0-1,-7 9,6-9,0 1,1 0,0 0,0 1,0-1,1 1,0 0,-2 9,3-8,1-1,0 2,1-1,-1 0,2 0,-1 0,1 0,1 0,3 13,-4-18,1 1,0-1,0 0,0 0,1 0,-1 0,1-1,0 1,0-1,0 1,1-1,-1 0,1 0,-1 0,1-1,0 0,0 1,0-1,1-1,5 3,22 3,-26-6,-19 2,1 1,-1-1,0 2,0 0,1 0,0 1,0 0,1 1,0 1,0 0,0 0,1 1,-11 13,17-16,1 0,0 1,0-1,1 1,-1 0,1-1,1 1,0 0,0 0,0 0,1 13,0-7,1 0,0 0,1 0,0 0,7 17,-6-23,0-1,0 0,1 0,0 0,0-1,0 1,1-1,0 0,0 0,1-1,-1 1,1-1,0 0,12 5,21 17,-34-21,0 1,0-1,0 1,0 0,-1 0,0 1,-1-1,5 11,18 57,-23-65,-1 1,-1 0,0-1,0 1,-1 0,0 0,0-1,-1 1,-1 0,-4 18,4-22,0 0,-1 1,0-1,0 0,0 0,0-1,-1 1,0-1,0 1,-1-1,0 0,0-1,0 1,0-1,0 0,-10 4,-33 21,36-18</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7T03:50:17.331"/>
    </inkml:context>
    <inkml:brush xml:id="br0">
      <inkml:brushProperty name="width" value="0.1" units="cm"/>
      <inkml:brushProperty name="height" value="0.1" units="cm"/>
      <inkml:brushProperty name="color" value="#00A0D7"/>
      <inkml:brushProperty name="ignorePressure" value="1"/>
    </inkml:brush>
  </inkml:definitions>
  <inkml:trace contextRef="#ctx0" brushRef="#br0">0 0,'5'4,"-1"0,1-1,0 0,0 0,9 4,13 8,-18-9,1 1,-2 0,1 0,-1 1,0 0,0 1,-1-1,0 1,-1 1,0 0,-1-1,0 2,0-1,-1 1,0-1,-1 1,0 0,-1 0,0 0,-1 1,0 15,-1 13,-4 104,3-136,-1-1,0 0,0 1,0-1,-1 0,-1 0,1-1,-1 1,0-1,-7 9,6-9,0 1,1 0,0 0,0 1,0-1,1 1,0 0,-2 9,3-8,1-1,0 2,1-1,-1 0,2 0,-1 0,1 0,1 0,3 13,-4-18,1 1,0-1,0 0,0 0,1 0,-1 0,1-1,0 1,0-1,0 1,1-1,-1 0,1 0,-1 0,1-1,0 0,0 1,0-1,1-1,5 3,22 3,-26-6,-19 2,1 1,-1-1,0 2,0 0,1 0,0 1,0 0,1 1,0 1,0 0,0 0,1 1,-11 13,17-16,1 0,0 1,0-1,1 1,-1 0,1-1,1 1,0 0,0 0,0 0,1 13,0-7,1 0,0 0,1 0,0 0,7 17,-6-23,0-1,0 0,1 0,0 0,0-1,0 1,1-1,0 0,0 0,1-1,-1 1,1-1,0 0,12 5,21 17,-34-21,0 1,0-1,0 1,0 0,-1 0,0 1,-1-1,5 11,18 57,-23-65,-1 1,-1 0,0-1,0 1,-1 0,0 0,0-1,-1 1,-1 0,-4 18,4-22,0 0,-1 1,0-1,0 0,0 0,0-1,-1 1,0-1,0 1,-1-1,0 0,0-1,0 1,0-1,0 0,-10 4,-33 21,36-18</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7T12:18:22.470"/>
    </inkml:context>
    <inkml:brush xml:id="br0">
      <inkml:brushProperty name="width" value="0.1" units="cm"/>
      <inkml:brushProperty name="height" value="0.1" units="cm"/>
      <inkml:brushProperty name="color" value="#FF0066"/>
      <inkml:brushProperty name="ignorePressure" value="1"/>
    </inkml:brush>
  </inkml:definitions>
  <inkml:trace contextRef="#ctx0" brushRef="#br0">789 28,'-48'0,"-1"2,-63 11,68-6,27-5,0 1,0 0,1 2,-1-1,-16 9,29-11,-47 22,-59 37,95-51,1 0,0 0,1 1,0 1,1 1,1-1,0 2,-15 22,1 7,-37 87,54-108,1 1,1-1,1 1,1 0,1 1,0 29,2 15,1 94,2-138,0 0,2 0,1 0,10 34,1-20,0 0,35 53,52 64,-53-90,97 96,-129-142,-6-7,1-1,1 0,0-1,1 0,30 15,86 27,-90-37,-17-7,1-1,0-2,0 0,51 3,105-11,-66 0,-92 4,0-1,1-2,-1 0,0-1,0-1,-1-1,30-11,123-43,-157 51,0 0,-1-2,0 1,-1-2,0 0,0-1,-1-1,-1 0,0-1,-1-1,-1 0,0 0,-1-1,17-33,-4 3,-1-1,20-65,-34 87,-1 0,0-1,-2 0,-2 0,4-44,-10-371,1 413,-2 0,-1 1,-1-1,-13-40,13 55,-1 0,0 0,-1 0,0 1,-18-22,2 6,-29-27,34 41,0 0,-1 1,0 0,-1 2,0 1,-1 0,-36-11,-34-17,47 17,-1 1,0 3,-86-22,84 29,-1 3,-92-3,-334 11,451-1</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7T12:18:32.898"/>
    </inkml:context>
    <inkml:brush xml:id="br0">
      <inkml:brushProperty name="width" value="0.1" units="cm"/>
      <inkml:brushProperty name="height" value="0.1" units="cm"/>
      <inkml:brushProperty name="color" value="#00A0D7"/>
      <inkml:brushProperty name="ignorePressure" value="1"/>
    </inkml:brush>
  </inkml:definitions>
  <inkml:trace contextRef="#ctx0" brushRef="#br0">881 57,'-118'-2,"-130"5,125 25,110-26,0 1,0 0,0 1,1 1,0 0,0 1,0 0,0 1,1 0,0 1,1 0,0 0,0 1,0 1,2 0,-1 0,-13 21,12-12,0 1,2 0,-13 42,7-21,-8 43,17-63,0 1,-2-1,0 0,-14 26,13-29,0-1,1 1,1 0,1 0,0 0,2 1,-3 32,6 139,4-86,-5-34,4 98,0-140,0 0,2 0,17 53,-12-58,1-1,1 0,1 0,1-1,0-1,2 0,0-1,2-1,0 0,0-2,27 19,-34-28,1-1,-1 0,1 0,0-1,0-1,1 0,-1-1,1 0,0-1,14 1,20-1,70-5,-32-1,-54 4,-9 1,0-1,-1-2,1 0,27-6,-44 7,0-1,0 0,0 1,0-2,0 1,0 0,-1-1,1 0,-1 0,0-1,0 1,0-1,0 0,-1 0,1 0,-1 0,0-1,0 1,-1-1,1 0,-1 1,3-10,2-21,-2-1,-1-1,-1 1,-3-1,-5-56,1-3,6 33,12-70,1-60,-16-705,1 873</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7T13:32:56.892"/>
    </inkml:context>
    <inkml:brush xml:id="br0">
      <inkml:brushProperty name="width" value="0.1" units="cm"/>
      <inkml:brushProperty name="height" value="0.1" units="cm"/>
      <inkml:brushProperty name="color" value="#FF0066"/>
      <inkml:brushProperty name="ignorePressure" value="1"/>
    </inkml:brush>
  </inkml:definitions>
  <inkml:trace contextRef="#ctx0" brushRef="#br0">1042 1,'-573'0,"558"1,0 2,-1 0,1 2,0 1,0 1,1 0,-1 2,-23 21,-9 13,-49 61,64-68,16-19,0 1,1 1,1 1,0 1,-20 40,31-55,0 1,0 0,1 0,-1 0,1 1,0-1,0 1,1 0,-1 0,1 0,0 0,0 0,1 0,0 1,0-1,0 0,0 0,1 1,-1-1,1 0,1 0,-1 0,1 0,0-1,0 1,3 7,-2-8,0 1,0-1,1 0,-1 0,1-1,0 0,0 0,1-1,-1 0,1 0,0 0,-1-1,1 0,0-1,1 0,-1 0,0 0,1-1,8 1,11 1,0-2,0-2,30-7,2 2,504 4,-546 0,1-1,0-1,0-1,-1-2,0 0,1-2,-1-1,-1 0,1-2,-1-1,-1-1,1-1,18-25,-23 23,0 0,-1-1,-1-1,1 0,-2-1,0 0,0 0,-1-1,0-1,-1 1,-1-1,4-40,-7 56,1 0,-1 0,0-1,0 1,0 0,0 0,0 0,-1-1,0 1,1 0,-1 0,0 0,-1 0,1 1,0-1,-1 0,-3-7,2 8,0 0,0 0,0 1,0 0,-1 0,1 0,0 1,-1 0,1 0,-1 0,1 1,-1 0,0 0,1 0,-7 1,-37-8,29 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7T13:33:14.627"/>
    </inkml:context>
    <inkml:brush xml:id="br0">
      <inkml:brushProperty name="width" value="0.1" units="cm"/>
      <inkml:brushProperty name="height" value="0.1" units="cm"/>
      <inkml:brushProperty name="color" value="#FF0066"/>
      <inkml:brushProperty name="ignorePressure" value="1"/>
    </inkml:brush>
  </inkml:definitions>
  <inkml:trace contextRef="#ctx0" brushRef="#br0">1 0,'0'5,"1"1,0-1,0 0,0 0,1 0,0 0,0 0,5 8,26 40,-17-28,18 24,2-2,76 78,-76-87,28 33,-32-33,66 59,-11-27,76 68,-125-103,2-2,1-1,77 44,144 58,-91-50,102 51,-216-108,-32-14,1-1,-1-2,2 0,-1-2,42 8,-27-8,1 1,47 19,-7-3,-21-4,-43-16</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7T14:03:11.575"/>
    </inkml:context>
    <inkml:brush xml:id="br0">
      <inkml:brushProperty name="width" value="0.1" units="cm"/>
      <inkml:brushProperty name="height" value="0.1" units="cm"/>
      <inkml:brushProperty name="color" value="#FF0066"/>
      <inkml:brushProperty name="ignorePressure" value="1"/>
    </inkml:brush>
  </inkml:definitions>
  <inkml:trace contextRef="#ctx0" brushRef="#br0">0 1227,'110'-8,"185"-44,-135 18,-89 20,-1-5,0-4,-2-4,0-4,95-62,119-126,43-27,110 12,-324 188,1 6,121-21,-113 39,148-2,-71 7,2 1,-169 16</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7T14:42:18.869"/>
    </inkml:context>
    <inkml:brush xml:id="br0">
      <inkml:brushProperty name="width" value="0.1" units="cm"/>
      <inkml:brushProperty name="height" value="0.1" units="cm"/>
      <inkml:brushProperty name="color" value="#FF0066"/>
      <inkml:brushProperty name="ignorePressure" value="1"/>
    </inkml:brush>
  </inkml:definitions>
  <inkml:trace contextRef="#ctx0" brushRef="#br0">1686 0,'-1'5,"1"0,-1-1,0 1,-1 0,1-1,-1 1,0-1,0 0,0 1,-1-1,1 0,-1 0,0-1,-4 5,-8 8,-31 24,40-35,-43 33,0-1,-3-3,0-3,-2-1,-95 36,96-51,-2-2,-107 11,100-17,-163 15,98-11,77-6,0 1,-94 26,126-26,2-2,0 2,-19 8,30-11,0 0,0 0,0 1,0 0,1-1,-1 1,1 1,0-1,1 1,-5 6,-59 99,58-92,1 0,0 0,1 0,-6 30,9-29</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7T03:45:08.195"/>
    </inkml:context>
    <inkml:brush xml:id="br0">
      <inkml:brushProperty name="width" value="0.1" units="cm"/>
      <inkml:brushProperty name="height" value="0.1" units="cm"/>
      <inkml:brushProperty name="color" value="#00A0D7"/>
      <inkml:brushProperty name="ignorePressure" value="1"/>
    </inkml:brush>
  </inkml:definitions>
  <inkml:trace contextRef="#ctx0" brushRef="#br0">0 0,'5'4,"-1"0,1-1,0 0,0 0,9 4,13 8,-18-9,1 1,-2 0,1 0,-1 1,0 0,0 1,-1-1,0 1,-1 1,0 0,-1-1,0 2,0-1,-1 1,0-1,-1 1,0 0,-1 0,0 0,-1 1,0 15,-1 13,-4 104,3-136,-1-1,0 0,0 1,0-1,-1 0,-1 0,1-1,-1 1,0-1,-7 9,6-9,0 1,1 0,0 0,0 1,0-1,1 1,0 0,-2 9,3-8,1-1,0 2,1-1,-1 0,2 0,-1 0,1 0,1 0,3 13,-4-18,1 1,0-1,0 0,0 0,1 0,-1 0,1-1,0 1,0-1,0 1,1-1,-1 0,1 0,-1 0,1-1,0 0,0 1,0-1,1-1,5 3,22 3,-26-6,-19 2,1 1,-1-1,0 2,0 0,1 0,0 1,0 0,1 1,0 1,0 0,0 0,1 1,-11 13,17-16,1 0,0 1,0-1,1 1,-1 0,1-1,1 1,0 0,0 0,0 0,1 13,0-7,1 0,0 0,1 0,0 0,7 17,-6-23,0-1,0 0,1 0,0 0,0-1,0 1,1-1,0 0,0 0,1-1,-1 1,1-1,0 0,12 5,21 17,-34-21,0 1,0-1,0 1,0 0,-1 0,0 1,-1-1,5 11,18 57,-23-65,-1 1,-1 0,0-1,0 1,-1 0,0 0,0-1,-1 1,-1 0,-4 18,4-22,0 0,-1 1,0-1,0 0,0 0,0-1,-1 1,0-1,0 1,-1-1,0 0,0-1,0 1,0-1,0 0,-10 4,-33 21,36-18</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7T03:21:49.128"/>
    </inkml:context>
    <inkml:brush xml:id="br0">
      <inkml:brushProperty name="width" value="0.1" units="cm"/>
      <inkml:brushProperty name="height" value="0.1" units="cm"/>
      <inkml:brushProperty name="color" value="#FF0066"/>
      <inkml:brushProperty name="ignorePressure" value="1"/>
    </inkml:brush>
  </inkml:definitions>
  <inkml:trace contextRef="#ctx0" brushRef="#br0">297 15,'-10'2,"1"0,-1 0,1 1,0 1,0-1,0 1,-10 7,12-8,-31 18,0 1,-49 39,82-56,1-1,0 1,1 0,-1 0,1 0,0 1,0-1,1 1,0 0,0 0,0 0,0 0,1 0,0 0,0 0,1 0,0 9,0 0,1 0,0 0,1 0,0 0,2 0,4 15,-1-16,1 0,0 0,1-1,1 0,0 0,1-1,0-1,19 17,2 2,-28-26,127 118,-76-89,-14-10,-18-8,0-2,1-1,0-1,0 0,2-2,-1-1,1-2,0 0,0-1,1-2,-1-1,31-1,77 0,99-4,-223 2,-1-1,1 0,-1 0,0-1,0 0,0 0,0-1,-1 0,1-1,-1 0,0 0,-1-1,1 0,-1-1,12-13,-11 11,-2 0,1 0,-1-1,-1 1,0-2,0 1,-1 0,0-1,-1 0,0 0,-1 0,0 0,0-14,-1 13,0-9,-1 0,-3-22,2 36,0 1,0-1,-1 1,0-1,-1 1,1 0,-1 0,0 0,-1 0,-5-8,-17-20,17 21,0 1,-1 0,0 0,-1 1,0 0,0 1,-24-16,1 6,0 2,-1 1,0 2,-2 1,1 2,-2 1,-60-8,63 14,0-1,1-1,0-2,-64-26,42 17,44 15,1 0,-1-1,1-1,0 0,-12-7,-18-14,22 15</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7T03:21:54.807"/>
    </inkml:context>
    <inkml:brush xml:id="br0">
      <inkml:brushProperty name="width" value="0.1" units="cm"/>
      <inkml:brushProperty name="height" value="0.1" units="cm"/>
      <inkml:brushProperty name="color" value="#FF0066"/>
      <inkml:brushProperty name="ignorePressure" value="1"/>
    </inkml:brush>
  </inkml:definitions>
  <inkml:trace contextRef="#ctx0" brushRef="#br0">0 476,'11'-1,"-1"0,1 0,-1-1,1-1,18-6,18-5,738-157,-570 110,-199 56,106-26,-78 22,51-18,-11 2,1 3,145-17,-83 15,-49 10,131-2,102 17,-143 1,1151-1,-1166 7,248 44,-225-23,266 74,-201-38,106-3,-213-36,160 48,-80-15,-179-49,79 3,6 1,-55 2,37 5,-18-2,-81-16</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7T03:22:14.199"/>
    </inkml:context>
    <inkml:brush xml:id="br0">
      <inkml:brushProperty name="width" value="0.1" units="cm"/>
      <inkml:brushProperty name="height" value="0.1" units="cm"/>
      <inkml:brushProperty name="color" value="#FF0066"/>
      <inkml:brushProperty name="ignorePressure" value="1"/>
    </inkml:brush>
  </inkml:definitions>
  <inkml:trace contextRef="#ctx0" brushRef="#br0">7964 1,'-42'-1,"1"3,-1 1,-48 11,-427 117,248-63,46-11,-682 159,423-72,438-133,-1-1,0-3,0-1,-63-1,-52 6,-111 39,221-39,-11-3,1-1,-1-5,-67-5,23 1,-752 0,790 7,-1 2,-120 32,15 10,-55 12,0-29,142-23,18 5,1 2,0 4,-101 45,70-27,16-4,3 3,1 4,-136 96,-23 65,197-161,3 1,-46 65,-51 105,81-117,-59 151,-20 110,82-175,-7 17,32-131,0-2,-26 100,-27 139,64-248,2 0,-5 67,9-59,-20 78,-1-9,-15 160,28-169,-5 36,-17 113,31-201,2 1,6 119,2-63,-4 1390,0-1400,3 129,1-225,1-1,1-1,12 36,5 18,-4-12,-14-44</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7T03:22:17.115"/>
    </inkml:context>
    <inkml:brush xml:id="br0">
      <inkml:brushProperty name="width" value="0.1" units="cm"/>
      <inkml:brushProperty name="height" value="0.1" units="cm"/>
      <inkml:brushProperty name="color" value="#FF0066"/>
      <inkml:brushProperty name="ignorePressure" value="1"/>
    </inkml:brush>
  </inkml:definitions>
  <inkml:trace contextRef="#ctx0" brushRef="#br0">0 1,'1'11,"0"-1,0 2,4 13,3 19,16 164,17 272,-39-459,0 1,1 0,2-1,7 24,-5-18,7 47,-8-1,-4-44,0 1,2 0,13 50,-9-55,6 18,17 93,-15-56,35 112,-20-80,54 162,-31-108,-39-114,0-1,2 1,41 86,124 239,-104-206,-52-116,2-1,3-2,1-2,3-1,2-1,1-2,2-2,2-2,2-2,75 53,-69-57,227 146,-89-67,184 104,56 2,-341-175,20 12,122 44,345 111,-491-184,1-5,107 18,176 6,-105-17,528 46,-125-11,-659-65,486 83,5-38,58-25,-172-17,174 15,-265 15,228 22,13-50,-296-8,-156 2,-59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7T03:22:19.829"/>
    </inkml:context>
    <inkml:brush xml:id="br0">
      <inkml:brushProperty name="width" value="0.1" units="cm"/>
      <inkml:brushProperty name="height" value="0.1" units="cm"/>
      <inkml:brushProperty name="color" value="#FF0066"/>
      <inkml:brushProperty name="ignorePressure" value="1"/>
    </inkml:brush>
  </inkml:definitions>
  <inkml:trace contextRef="#ctx0" brushRef="#br0">1 6433,'263'1,"302"-3,-307-14,-99 3,406-57,-259 24,86 0,168-24,-371 47,127-23,-259 34,-1-3,0-2,79-37,194-124,-273 147,24-19,-2-2,-2-6,-2-2,126-135,12-51,-140 162,50-52,-29 37,-5-4,-3-4,71-122,-103 148,-3-3,41-97,4-55,42-94,-53 116,20-40,82-136,-154 317,43-148,-29 78,-16 50,-5-2,16-106,7-200,-37-211,-13 370,2 206,-1-48,17-149,-10 190,0-62,-6 81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7T03:22:28.299"/>
    </inkml:context>
    <inkml:brush xml:id="br0">
      <inkml:brushProperty name="width" value="0.1" units="cm"/>
      <inkml:brushProperty name="height" value="0.1" units="cm"/>
      <inkml:brushProperty name="color" value="#FF0066"/>
      <inkml:brushProperty name="ignorePressure" value="1"/>
    </inkml:brush>
  </inkml:definitions>
  <inkml:trace contextRef="#ctx0" brushRef="#br0">9570 7026,'-2'-28,"-1"0,-1 1,-1 0,-14-45,-7-39,4-43,-4-209,26-160,3 233,-3-1709,3 1939,2 0,13-63,-7 66,-4-1,2-79,-7 92,9-62,1-28,-13-327,-35 139,30 294,-2 0,-16-43,-2-6,-27-71,47 135,0 0,-1 0,-1 1,0 0,0 1,-17-19,-8-13,8 10,-2-1,0 4,-2 1,-2 1,-42-33,9 8,34 28,0 1,-39-23,-21 6,16-4,-64-45,116 78,0 0,-1 1,0 1,-44-13,19 7,-89-36,-436-159,457 177,-194-28,233 56,0 2,-91 7,46 1,-2314-3,2397-2,1-2,-72-18,68 12,-86-9,72 15,-82-20,18 2,-33 15,106 7,-70-10,-2-3,-225 8,191 7,-630-2,757-2,0 0,-30-9,28 6,-45-4,36 7,-38-10,40 6,-52-2,66 8,0 0,0-2,0 0,1-1,-1-1,1-2,0 0,0-2,-32-15,39 16,1 2,-1 1,1 0,-1 0,0 1,-1 1,1 0,-20 1,-45-9,18 2,-1 1,0 3,-71 6,31 0,88-1,-1 0,1 2,0 0,0 0,0 1,0 2,1-2,-1 2,1 1,-11 8,0-3,-58 26,53-27,-45 26,8 9,44-30,-1 0,-41 20,-50 4,89-30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17T03:49:30.600"/>
    </inkml:context>
    <inkml:brush xml:id="br0">
      <inkml:brushProperty name="width" value="0.1" units="cm"/>
      <inkml:brushProperty name="height" value="0.1" units="cm"/>
      <inkml:brushProperty name="color" value="#00A0D7"/>
      <inkml:brushProperty name="ignorePressure" value="1"/>
    </inkml:brush>
  </inkml:definitions>
  <inkml:trace contextRef="#ctx0" brushRef="#br0">0 0,'5'4,"-1"0,1-1,0 0,0 0,9 4,13 8,-18-9,1 1,-2 0,1 0,-1 1,0 0,0 1,-1-1,0 1,-1 1,0 0,-1-1,0 2,0-1,-1 1,0-1,-1 1,0 0,-1 0,0 0,-1 1,0 15,-1 13,-4 104,3-136,-1-1,0 0,0 1,0-1,-1 0,-1 0,1-1,-1 1,0-1,-7 9,6-9,0 1,1 0,0 0,0 1,0-1,1 1,0 0,-2 9,3-8,1-1,0 2,1-1,-1 0,2 0,-1 0,1 0,1 0,3 13,-4-18,1 1,0-1,0 0,0 0,1 0,-1 0,1-1,0 1,0-1,0 1,1-1,-1 0,1 0,-1 0,1-1,0 0,0 1,0-1,1-1,5 3,22 3,-26-6,-19 2,1 1,-1-1,0 2,0 0,1 0,0 1,0 0,1 1,0 1,0 0,0 0,1 1,-11 13,17-16,1 0,0 1,0-1,1 1,-1 0,1-1,1 1,0 0,0 0,0 0,1 13,0-7,1 0,0 0,1 0,0 0,7 17,-6-23,0-1,0 0,1 0,0 0,0-1,0 1,1-1,0 0,0 0,1-1,-1 1,1-1,0 0,12 5,21 17,-34-21,0 1,0-1,0 1,0 0,-1 0,0 1,-1-1,5 11,18 57,-23-65,-1 1,-1 0,0-1,0 1,-1 0,0 0,0-1,-1 1,-1 0,-4 18,4-22,0 0,-1 1,0-1,0 0,0 0,0-1,-1 1,0-1,0 1,-1-1,0 0,0-1,0 1,0-1,0 0,-10 4,-33 21,36-18</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B0F1BD-AB3B-47BE-B9E8-C0DD1E4FFCC8}" type="datetimeFigureOut">
              <a:rPr lang="en-US" smtClean="0"/>
              <a:t>6/17/2021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79FE27-3767-4F3B-88B1-EE6E84B2CFA2}" type="slidenum">
              <a:rPr lang="en-US" smtClean="0"/>
              <a:t>‹#›</a:t>
            </a:fld>
            <a:endParaRPr lang="en-US"/>
          </a:p>
        </p:txBody>
      </p:sp>
    </p:spTree>
    <p:extLst>
      <p:ext uri="{BB962C8B-B14F-4D97-AF65-F5344CB8AC3E}">
        <p14:creationId xmlns:p14="http://schemas.microsoft.com/office/powerpoint/2010/main" val="1673059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9FE27-3767-4F3B-88B1-EE6E84B2CFA2}" type="slidenum">
              <a:rPr lang="en-US" smtClean="0"/>
              <a:t>7</a:t>
            </a:fld>
            <a:endParaRPr lang="en-US"/>
          </a:p>
        </p:txBody>
      </p:sp>
    </p:spTree>
    <p:extLst>
      <p:ext uri="{BB962C8B-B14F-4D97-AF65-F5344CB8AC3E}">
        <p14:creationId xmlns:p14="http://schemas.microsoft.com/office/powerpoint/2010/main" val="416987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9FE27-3767-4F3B-88B1-EE6E84B2CFA2}" type="slidenum">
              <a:rPr lang="en-US" smtClean="0"/>
              <a:t>8</a:t>
            </a:fld>
            <a:endParaRPr lang="en-US"/>
          </a:p>
        </p:txBody>
      </p:sp>
    </p:spTree>
    <p:extLst>
      <p:ext uri="{BB962C8B-B14F-4D97-AF65-F5344CB8AC3E}">
        <p14:creationId xmlns:p14="http://schemas.microsoft.com/office/powerpoint/2010/main" val="313718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B79FE27-3767-4F3B-88B1-EE6E84B2CFA2}" type="slidenum">
              <a:rPr lang="en-US" smtClean="0"/>
              <a:t>9</a:t>
            </a:fld>
            <a:endParaRPr lang="en-US"/>
          </a:p>
        </p:txBody>
      </p:sp>
    </p:spTree>
    <p:extLst>
      <p:ext uri="{BB962C8B-B14F-4D97-AF65-F5344CB8AC3E}">
        <p14:creationId xmlns:p14="http://schemas.microsoft.com/office/powerpoint/2010/main" val="2943940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840E4-B47B-49D3-900F-B435F90DB93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0FE1E96-600C-4CA0-958F-9A014B4BF8C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B89F4C4-70F4-4461-81D6-819C1CE47931}"/>
              </a:ext>
            </a:extLst>
          </p:cNvPr>
          <p:cNvSpPr>
            <a:spLocks noGrp="1"/>
          </p:cNvSpPr>
          <p:nvPr>
            <p:ph type="dt" sz="half" idx="10"/>
          </p:nvPr>
        </p:nvSpPr>
        <p:spPr/>
        <p:txBody>
          <a:bodyPr/>
          <a:lstStyle/>
          <a:p>
            <a:fld id="{9C4334CE-55EA-410A-B595-CF14BC3A5021}" type="datetimeFigureOut">
              <a:rPr lang="en-US" smtClean="0"/>
              <a:t>6/17/2021</a:t>
            </a:fld>
            <a:endParaRPr lang="en-US"/>
          </a:p>
        </p:txBody>
      </p:sp>
      <p:sp>
        <p:nvSpPr>
          <p:cNvPr id="5" name="Footer Placeholder 4">
            <a:extLst>
              <a:ext uri="{FF2B5EF4-FFF2-40B4-BE49-F238E27FC236}">
                <a16:creationId xmlns:a16="http://schemas.microsoft.com/office/drawing/2014/main" id="{D7124E7B-D34C-40E5-805F-38D097FA32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3E0842-386D-4C34-82E0-F2203AA065FF}"/>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1602147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5A172-05F1-4616-9BBD-9F50D0AC2AD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DA692E4-DEF8-4F46-9ABB-6B5DDFCDC2C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B6439D-D4E9-4119-913F-95BA50D00FB2}"/>
              </a:ext>
            </a:extLst>
          </p:cNvPr>
          <p:cNvSpPr>
            <a:spLocks noGrp="1"/>
          </p:cNvSpPr>
          <p:nvPr>
            <p:ph type="dt" sz="half" idx="10"/>
          </p:nvPr>
        </p:nvSpPr>
        <p:spPr/>
        <p:txBody>
          <a:bodyPr/>
          <a:lstStyle/>
          <a:p>
            <a:fld id="{9C4334CE-55EA-410A-B595-CF14BC3A5021}" type="datetimeFigureOut">
              <a:rPr lang="en-US" smtClean="0"/>
              <a:t>6/17/2021</a:t>
            </a:fld>
            <a:endParaRPr lang="en-US"/>
          </a:p>
        </p:txBody>
      </p:sp>
      <p:sp>
        <p:nvSpPr>
          <p:cNvPr id="5" name="Footer Placeholder 4">
            <a:extLst>
              <a:ext uri="{FF2B5EF4-FFF2-40B4-BE49-F238E27FC236}">
                <a16:creationId xmlns:a16="http://schemas.microsoft.com/office/drawing/2014/main" id="{9B5DB167-2C78-4C85-AAFE-3AE3BA3A1D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F1EBED-2621-4DE9-8D94-26BE11A56E60}"/>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3448365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B49346-86EC-4B27-8ED6-5F44D7EDFE6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99F6D65-766A-4819-A097-B0538F502FB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092F3C-4DA5-430B-B389-945BEB21033D}"/>
              </a:ext>
            </a:extLst>
          </p:cNvPr>
          <p:cNvSpPr>
            <a:spLocks noGrp="1"/>
          </p:cNvSpPr>
          <p:nvPr>
            <p:ph type="dt" sz="half" idx="10"/>
          </p:nvPr>
        </p:nvSpPr>
        <p:spPr/>
        <p:txBody>
          <a:bodyPr/>
          <a:lstStyle/>
          <a:p>
            <a:fld id="{9C4334CE-55EA-410A-B595-CF14BC3A5021}" type="datetimeFigureOut">
              <a:rPr lang="en-US" smtClean="0"/>
              <a:t>6/17/2021</a:t>
            </a:fld>
            <a:endParaRPr lang="en-US"/>
          </a:p>
        </p:txBody>
      </p:sp>
      <p:sp>
        <p:nvSpPr>
          <p:cNvPr id="5" name="Footer Placeholder 4">
            <a:extLst>
              <a:ext uri="{FF2B5EF4-FFF2-40B4-BE49-F238E27FC236}">
                <a16:creationId xmlns:a16="http://schemas.microsoft.com/office/drawing/2014/main" id="{818F53FA-5657-4B9A-B8C2-95B46A16CA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4730BE-FBAB-4B9D-AA41-59F9990DB14B}"/>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29157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EEAE6-3DF1-4ABF-9CCF-2D91D79B2DA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A8A6D55-A67F-4496-89A5-8E9610635AE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25BEF4-BCFD-442D-A52D-ADE40AC9A13D}"/>
              </a:ext>
            </a:extLst>
          </p:cNvPr>
          <p:cNvSpPr>
            <a:spLocks noGrp="1"/>
          </p:cNvSpPr>
          <p:nvPr>
            <p:ph type="dt" sz="half" idx="10"/>
          </p:nvPr>
        </p:nvSpPr>
        <p:spPr/>
        <p:txBody>
          <a:bodyPr/>
          <a:lstStyle/>
          <a:p>
            <a:fld id="{9C4334CE-55EA-410A-B595-CF14BC3A5021}" type="datetimeFigureOut">
              <a:rPr lang="en-US" smtClean="0"/>
              <a:t>6/17/2021</a:t>
            </a:fld>
            <a:endParaRPr lang="en-US"/>
          </a:p>
        </p:txBody>
      </p:sp>
      <p:sp>
        <p:nvSpPr>
          <p:cNvPr id="5" name="Footer Placeholder 4">
            <a:extLst>
              <a:ext uri="{FF2B5EF4-FFF2-40B4-BE49-F238E27FC236}">
                <a16:creationId xmlns:a16="http://schemas.microsoft.com/office/drawing/2014/main" id="{B9A94EE2-D301-46FD-A6D3-323BCAB37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B366DA-EA7C-4590-888C-2F1427F35C92}"/>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1029584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80CBF-0AED-44EF-BFA1-D1F719A68CA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8C110BC-9B41-45A6-B896-9F6F358D628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46B5DFE-8428-4619-8404-4691A2B0AA6B}"/>
              </a:ext>
            </a:extLst>
          </p:cNvPr>
          <p:cNvSpPr>
            <a:spLocks noGrp="1"/>
          </p:cNvSpPr>
          <p:nvPr>
            <p:ph type="dt" sz="half" idx="10"/>
          </p:nvPr>
        </p:nvSpPr>
        <p:spPr/>
        <p:txBody>
          <a:bodyPr/>
          <a:lstStyle/>
          <a:p>
            <a:fld id="{9C4334CE-55EA-410A-B595-CF14BC3A5021}" type="datetimeFigureOut">
              <a:rPr lang="en-US" smtClean="0"/>
              <a:t>6/17/2021</a:t>
            </a:fld>
            <a:endParaRPr lang="en-US"/>
          </a:p>
        </p:txBody>
      </p:sp>
      <p:sp>
        <p:nvSpPr>
          <p:cNvPr id="5" name="Footer Placeholder 4">
            <a:extLst>
              <a:ext uri="{FF2B5EF4-FFF2-40B4-BE49-F238E27FC236}">
                <a16:creationId xmlns:a16="http://schemas.microsoft.com/office/drawing/2014/main" id="{D16E883A-DB1A-472F-B0F4-EBB7EC45ED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550E13-6F28-4210-BE16-75B734DC8E33}"/>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1839743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747EF-3341-4F5D-8D7D-95881031F4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61B08E-9A5F-4DA9-B3C1-EFE921507EC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ABB02EF-0EFF-444C-89E6-E1A3340F8D4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A8E361F-6497-4138-A4C4-1FFE05DE722D}"/>
              </a:ext>
            </a:extLst>
          </p:cNvPr>
          <p:cNvSpPr>
            <a:spLocks noGrp="1"/>
          </p:cNvSpPr>
          <p:nvPr>
            <p:ph type="dt" sz="half" idx="10"/>
          </p:nvPr>
        </p:nvSpPr>
        <p:spPr/>
        <p:txBody>
          <a:bodyPr/>
          <a:lstStyle/>
          <a:p>
            <a:fld id="{9C4334CE-55EA-410A-B595-CF14BC3A5021}" type="datetimeFigureOut">
              <a:rPr lang="en-US" smtClean="0"/>
              <a:t>6/17/2021</a:t>
            </a:fld>
            <a:endParaRPr lang="en-US"/>
          </a:p>
        </p:txBody>
      </p:sp>
      <p:sp>
        <p:nvSpPr>
          <p:cNvPr id="6" name="Footer Placeholder 5">
            <a:extLst>
              <a:ext uri="{FF2B5EF4-FFF2-40B4-BE49-F238E27FC236}">
                <a16:creationId xmlns:a16="http://schemas.microsoft.com/office/drawing/2014/main" id="{3A9F418F-C07A-4262-BD14-906FC6CDA6D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99635E5-68AD-42A6-A321-421A5FACE756}"/>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3606006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C54F9-3F35-4C2D-8297-8320DE8A4B9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9D8FD90-AFB3-4D27-9E56-730DC2DF31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8C9785F-F0DA-4A21-9D28-18FC271D7EC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5E9718-6880-47AA-BEDA-06A1664BFE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3696334-8D2D-4ACE-B61F-D0CF23894B1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0D0FF02-E54D-40BB-A258-36E5625B2FA1}"/>
              </a:ext>
            </a:extLst>
          </p:cNvPr>
          <p:cNvSpPr>
            <a:spLocks noGrp="1"/>
          </p:cNvSpPr>
          <p:nvPr>
            <p:ph type="dt" sz="half" idx="10"/>
          </p:nvPr>
        </p:nvSpPr>
        <p:spPr/>
        <p:txBody>
          <a:bodyPr/>
          <a:lstStyle/>
          <a:p>
            <a:fld id="{9C4334CE-55EA-410A-B595-CF14BC3A5021}" type="datetimeFigureOut">
              <a:rPr lang="en-US" smtClean="0"/>
              <a:t>6/17/2021</a:t>
            </a:fld>
            <a:endParaRPr lang="en-US"/>
          </a:p>
        </p:txBody>
      </p:sp>
      <p:sp>
        <p:nvSpPr>
          <p:cNvPr id="8" name="Footer Placeholder 7">
            <a:extLst>
              <a:ext uri="{FF2B5EF4-FFF2-40B4-BE49-F238E27FC236}">
                <a16:creationId xmlns:a16="http://schemas.microsoft.com/office/drawing/2014/main" id="{F9BC6A5E-BAF2-43CB-82AC-96267F9E370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3F38D8C-703A-4473-A6CA-46D884C26E1C}"/>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884429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EE235-6D65-4F50-BBC3-034FD65CF85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88E81F3-735A-4149-8D99-AA2D4682619C}"/>
              </a:ext>
            </a:extLst>
          </p:cNvPr>
          <p:cNvSpPr>
            <a:spLocks noGrp="1"/>
          </p:cNvSpPr>
          <p:nvPr>
            <p:ph type="dt" sz="half" idx="10"/>
          </p:nvPr>
        </p:nvSpPr>
        <p:spPr/>
        <p:txBody>
          <a:bodyPr/>
          <a:lstStyle/>
          <a:p>
            <a:fld id="{9C4334CE-55EA-410A-B595-CF14BC3A5021}" type="datetimeFigureOut">
              <a:rPr lang="en-US" smtClean="0"/>
              <a:t>6/17/2021</a:t>
            </a:fld>
            <a:endParaRPr lang="en-US"/>
          </a:p>
        </p:txBody>
      </p:sp>
      <p:sp>
        <p:nvSpPr>
          <p:cNvPr id="4" name="Footer Placeholder 3">
            <a:extLst>
              <a:ext uri="{FF2B5EF4-FFF2-40B4-BE49-F238E27FC236}">
                <a16:creationId xmlns:a16="http://schemas.microsoft.com/office/drawing/2014/main" id="{BCA52314-47F1-4FE1-BF53-9618495C72F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20CA49F-E8EB-436D-947A-AFE9C07A7E60}"/>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1890119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F318C18-276D-4C47-B02B-B0F160F18787}"/>
              </a:ext>
            </a:extLst>
          </p:cNvPr>
          <p:cNvSpPr>
            <a:spLocks noGrp="1"/>
          </p:cNvSpPr>
          <p:nvPr>
            <p:ph type="dt" sz="half" idx="10"/>
          </p:nvPr>
        </p:nvSpPr>
        <p:spPr/>
        <p:txBody>
          <a:bodyPr/>
          <a:lstStyle/>
          <a:p>
            <a:fld id="{9C4334CE-55EA-410A-B595-CF14BC3A5021}" type="datetimeFigureOut">
              <a:rPr lang="en-US" smtClean="0"/>
              <a:t>6/17/2021</a:t>
            </a:fld>
            <a:endParaRPr lang="en-US"/>
          </a:p>
        </p:txBody>
      </p:sp>
      <p:sp>
        <p:nvSpPr>
          <p:cNvPr id="3" name="Footer Placeholder 2">
            <a:extLst>
              <a:ext uri="{FF2B5EF4-FFF2-40B4-BE49-F238E27FC236}">
                <a16:creationId xmlns:a16="http://schemas.microsoft.com/office/drawing/2014/main" id="{AA04FD03-1B07-4FFF-AA0D-2EB139E1483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1D84167-9D93-4A0B-B0F4-29BEC1FFCFF9}"/>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768616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91C6F-2510-46D6-BFCD-45FE06055D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5959E56-8A0E-4E63-94CE-9BDC9A66378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F3A516D-C3A7-4146-9051-E1A4AAA679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2E25281-B8E3-45DA-A07A-F4E464599CB5}"/>
              </a:ext>
            </a:extLst>
          </p:cNvPr>
          <p:cNvSpPr>
            <a:spLocks noGrp="1"/>
          </p:cNvSpPr>
          <p:nvPr>
            <p:ph type="dt" sz="half" idx="10"/>
          </p:nvPr>
        </p:nvSpPr>
        <p:spPr/>
        <p:txBody>
          <a:bodyPr/>
          <a:lstStyle/>
          <a:p>
            <a:fld id="{9C4334CE-55EA-410A-B595-CF14BC3A5021}" type="datetimeFigureOut">
              <a:rPr lang="en-US" smtClean="0"/>
              <a:t>6/17/2021</a:t>
            </a:fld>
            <a:endParaRPr lang="en-US"/>
          </a:p>
        </p:txBody>
      </p:sp>
      <p:sp>
        <p:nvSpPr>
          <p:cNvPr id="6" name="Footer Placeholder 5">
            <a:extLst>
              <a:ext uri="{FF2B5EF4-FFF2-40B4-BE49-F238E27FC236}">
                <a16:creationId xmlns:a16="http://schemas.microsoft.com/office/drawing/2014/main" id="{E75CEB4C-3400-4B0C-99C4-7A3CD12BDE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BBD782D-B207-4B6B-B306-F4E28B094690}"/>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124566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97368-6CDB-450E-BFC0-E6E27494824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A622AF8-88C2-41D8-917E-5C6720D80F2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6AA8A68-6A53-456D-8A20-4209DEF314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6FFFF14-6960-40FB-8F81-CC9141BAD8CD}"/>
              </a:ext>
            </a:extLst>
          </p:cNvPr>
          <p:cNvSpPr>
            <a:spLocks noGrp="1"/>
          </p:cNvSpPr>
          <p:nvPr>
            <p:ph type="dt" sz="half" idx="10"/>
          </p:nvPr>
        </p:nvSpPr>
        <p:spPr/>
        <p:txBody>
          <a:bodyPr/>
          <a:lstStyle/>
          <a:p>
            <a:fld id="{9C4334CE-55EA-410A-B595-CF14BC3A5021}" type="datetimeFigureOut">
              <a:rPr lang="en-US" smtClean="0"/>
              <a:t>6/17/2021</a:t>
            </a:fld>
            <a:endParaRPr lang="en-US"/>
          </a:p>
        </p:txBody>
      </p:sp>
      <p:sp>
        <p:nvSpPr>
          <p:cNvPr id="6" name="Footer Placeholder 5">
            <a:extLst>
              <a:ext uri="{FF2B5EF4-FFF2-40B4-BE49-F238E27FC236}">
                <a16:creationId xmlns:a16="http://schemas.microsoft.com/office/drawing/2014/main" id="{A4481A61-0B64-48F8-B38E-49CCCD594F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E00B5C9-D2C8-4BDD-9960-4BCF6F3ECB54}"/>
              </a:ext>
            </a:extLst>
          </p:cNvPr>
          <p:cNvSpPr>
            <a:spLocks noGrp="1"/>
          </p:cNvSpPr>
          <p:nvPr>
            <p:ph type="sldNum" sz="quarter" idx="12"/>
          </p:nvPr>
        </p:nvSpPr>
        <p:spPr/>
        <p:txBody>
          <a:bodyPr/>
          <a:lstStyle/>
          <a:p>
            <a:fld id="{0322D84B-CA9C-4164-9763-D2A36E831557}" type="slidenum">
              <a:rPr lang="en-US" smtClean="0"/>
              <a:t>‹#›</a:t>
            </a:fld>
            <a:endParaRPr lang="en-US"/>
          </a:p>
        </p:txBody>
      </p:sp>
    </p:spTree>
    <p:extLst>
      <p:ext uri="{BB962C8B-B14F-4D97-AF65-F5344CB8AC3E}">
        <p14:creationId xmlns:p14="http://schemas.microsoft.com/office/powerpoint/2010/main" val="723142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242C2DE-FC0A-42FB-9AB6-D4908A7978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9477CE8-01BB-494A-9E2B-B22251BEC59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C32F1E-08E6-4426-BE1F-1836D030FB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4334CE-55EA-410A-B595-CF14BC3A5021}" type="datetimeFigureOut">
              <a:rPr lang="en-US" smtClean="0"/>
              <a:t>6/17/2021</a:t>
            </a:fld>
            <a:endParaRPr lang="en-US"/>
          </a:p>
        </p:txBody>
      </p:sp>
      <p:sp>
        <p:nvSpPr>
          <p:cNvPr id="5" name="Footer Placeholder 4">
            <a:extLst>
              <a:ext uri="{FF2B5EF4-FFF2-40B4-BE49-F238E27FC236}">
                <a16:creationId xmlns:a16="http://schemas.microsoft.com/office/drawing/2014/main" id="{3E51CFFD-C04C-407A-A332-06F2F577B7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4F6D4A9-3F92-4C69-94B5-41A6FCCD38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22D84B-CA9C-4164-9763-D2A36E831557}" type="slidenum">
              <a:rPr lang="en-US" smtClean="0"/>
              <a:t>‹#›</a:t>
            </a:fld>
            <a:endParaRPr lang="en-US"/>
          </a:p>
        </p:txBody>
      </p:sp>
    </p:spTree>
    <p:extLst>
      <p:ext uri="{BB962C8B-B14F-4D97-AF65-F5344CB8AC3E}">
        <p14:creationId xmlns:p14="http://schemas.microsoft.com/office/powerpoint/2010/main" val="17531123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7"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3.bin"/><Relationship Id="rId5" Type="http://schemas.openxmlformats.org/officeDocument/2006/relationships/image" Target="../media/image2.w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76.bin"/><Relationship Id="rId13" Type="http://schemas.openxmlformats.org/officeDocument/2006/relationships/image" Target="../media/image70.wmf"/><Relationship Id="rId18" Type="http://schemas.openxmlformats.org/officeDocument/2006/relationships/image" Target="../media/image75.png"/><Relationship Id="rId3" Type="http://schemas.openxmlformats.org/officeDocument/2006/relationships/image" Target="../media/image65.wmf"/><Relationship Id="rId7" Type="http://schemas.openxmlformats.org/officeDocument/2006/relationships/image" Target="../media/image67.wmf"/><Relationship Id="rId12" Type="http://schemas.openxmlformats.org/officeDocument/2006/relationships/oleObject" Target="../embeddings/oleObject78.bin"/><Relationship Id="rId17" Type="http://schemas.openxmlformats.org/officeDocument/2006/relationships/customXml" Target="../ink/ink14.xml"/><Relationship Id="rId2" Type="http://schemas.openxmlformats.org/officeDocument/2006/relationships/oleObject" Target="../embeddings/oleObject73.bin"/><Relationship Id="rId16" Type="http://schemas.openxmlformats.org/officeDocument/2006/relationships/image" Target="../media/image74.png"/><Relationship Id="rId1" Type="http://schemas.openxmlformats.org/officeDocument/2006/relationships/slideLayout" Target="../slideLayouts/slideLayout7.xml"/><Relationship Id="rId6" Type="http://schemas.openxmlformats.org/officeDocument/2006/relationships/oleObject" Target="../embeddings/oleObject75.bin"/><Relationship Id="rId11" Type="http://schemas.openxmlformats.org/officeDocument/2006/relationships/image" Target="../media/image69.wmf"/><Relationship Id="rId5" Type="http://schemas.openxmlformats.org/officeDocument/2006/relationships/image" Target="../media/image66.wmf"/><Relationship Id="rId15" Type="http://schemas.openxmlformats.org/officeDocument/2006/relationships/customXml" Target="../ink/ink13.xml"/><Relationship Id="rId10" Type="http://schemas.openxmlformats.org/officeDocument/2006/relationships/oleObject" Target="../embeddings/oleObject77.bin"/><Relationship Id="rId4" Type="http://schemas.openxmlformats.org/officeDocument/2006/relationships/oleObject" Target="../embeddings/oleObject74.bin"/><Relationship Id="rId9" Type="http://schemas.openxmlformats.org/officeDocument/2006/relationships/image" Target="../media/image68.wmf"/><Relationship Id="rId14" Type="http://schemas.openxmlformats.org/officeDocument/2006/relationships/image" Target="../media/image71.png"/></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82.bin"/><Relationship Id="rId13" Type="http://schemas.openxmlformats.org/officeDocument/2006/relationships/oleObject" Target="../embeddings/oleObject84.bin"/><Relationship Id="rId18" Type="http://schemas.openxmlformats.org/officeDocument/2006/relationships/image" Target="../media/image80.wmf"/><Relationship Id="rId26" Type="http://schemas.openxmlformats.org/officeDocument/2006/relationships/image" Target="../media/image83.wmf"/><Relationship Id="rId3" Type="http://schemas.openxmlformats.org/officeDocument/2006/relationships/image" Target="../media/image72.wmf"/><Relationship Id="rId21" Type="http://schemas.openxmlformats.org/officeDocument/2006/relationships/oleObject" Target="../embeddings/oleObject87.bin"/><Relationship Id="rId34" Type="http://schemas.openxmlformats.org/officeDocument/2006/relationships/image" Target="../media/image87.wmf"/><Relationship Id="rId7" Type="http://schemas.openxmlformats.org/officeDocument/2006/relationships/image" Target="../media/image74.wmf"/><Relationship Id="rId12" Type="http://schemas.openxmlformats.org/officeDocument/2006/relationships/image" Target="../media/image77.png"/><Relationship Id="rId17" Type="http://schemas.openxmlformats.org/officeDocument/2006/relationships/oleObject" Target="../embeddings/oleObject86.bin"/><Relationship Id="rId25" Type="http://schemas.openxmlformats.org/officeDocument/2006/relationships/oleObject" Target="../embeddings/oleObject89.bin"/><Relationship Id="rId33" Type="http://schemas.openxmlformats.org/officeDocument/2006/relationships/oleObject" Target="../embeddings/oleObject93.bin"/><Relationship Id="rId38" Type="http://schemas.openxmlformats.org/officeDocument/2006/relationships/image" Target="../media/image89.wmf"/><Relationship Id="rId2" Type="http://schemas.openxmlformats.org/officeDocument/2006/relationships/oleObject" Target="../embeddings/oleObject79.bin"/><Relationship Id="rId16" Type="http://schemas.openxmlformats.org/officeDocument/2006/relationships/image" Target="../media/image79.wmf"/><Relationship Id="rId20" Type="http://schemas.openxmlformats.org/officeDocument/2006/relationships/image" Target="../media/image85.png"/><Relationship Id="rId29" Type="http://schemas.openxmlformats.org/officeDocument/2006/relationships/oleObject" Target="../embeddings/oleObject91.bin"/><Relationship Id="rId1" Type="http://schemas.openxmlformats.org/officeDocument/2006/relationships/slideLayout" Target="../slideLayouts/slideLayout7.xml"/><Relationship Id="rId6" Type="http://schemas.openxmlformats.org/officeDocument/2006/relationships/oleObject" Target="../embeddings/oleObject81.bin"/><Relationship Id="rId11" Type="http://schemas.openxmlformats.org/officeDocument/2006/relationships/image" Target="../media/image76.wmf"/><Relationship Id="rId24" Type="http://schemas.openxmlformats.org/officeDocument/2006/relationships/image" Target="../media/image82.wmf"/><Relationship Id="rId32" Type="http://schemas.openxmlformats.org/officeDocument/2006/relationships/image" Target="../media/image86.wmf"/><Relationship Id="rId37" Type="http://schemas.openxmlformats.org/officeDocument/2006/relationships/oleObject" Target="../embeddings/oleObject95.bin"/><Relationship Id="rId5" Type="http://schemas.openxmlformats.org/officeDocument/2006/relationships/image" Target="../media/image73.wmf"/><Relationship Id="rId15" Type="http://schemas.openxmlformats.org/officeDocument/2006/relationships/oleObject" Target="../embeddings/oleObject85.bin"/><Relationship Id="rId23" Type="http://schemas.openxmlformats.org/officeDocument/2006/relationships/oleObject" Target="../embeddings/oleObject88.bin"/><Relationship Id="rId28" Type="http://schemas.openxmlformats.org/officeDocument/2006/relationships/image" Target="../media/image84.wmf"/><Relationship Id="rId36" Type="http://schemas.openxmlformats.org/officeDocument/2006/relationships/image" Target="../media/image88.wmf"/><Relationship Id="rId10" Type="http://schemas.openxmlformats.org/officeDocument/2006/relationships/oleObject" Target="../embeddings/oleObject83.bin"/><Relationship Id="rId19" Type="http://schemas.openxmlformats.org/officeDocument/2006/relationships/customXml" Target="../ink/ink15.xml"/><Relationship Id="rId31" Type="http://schemas.openxmlformats.org/officeDocument/2006/relationships/oleObject" Target="../embeddings/oleObject92.bin"/><Relationship Id="rId4" Type="http://schemas.openxmlformats.org/officeDocument/2006/relationships/oleObject" Target="../embeddings/oleObject80.bin"/><Relationship Id="rId9" Type="http://schemas.openxmlformats.org/officeDocument/2006/relationships/image" Target="../media/image75.wmf"/><Relationship Id="rId14" Type="http://schemas.openxmlformats.org/officeDocument/2006/relationships/image" Target="../media/image78.wmf"/><Relationship Id="rId22" Type="http://schemas.openxmlformats.org/officeDocument/2006/relationships/image" Target="../media/image81.wmf"/><Relationship Id="rId27" Type="http://schemas.openxmlformats.org/officeDocument/2006/relationships/oleObject" Target="../embeddings/oleObject90.bin"/><Relationship Id="rId30" Type="http://schemas.openxmlformats.org/officeDocument/2006/relationships/image" Target="../media/image85.wmf"/><Relationship Id="rId35" Type="http://schemas.openxmlformats.org/officeDocument/2006/relationships/oleObject" Target="../embeddings/oleObject94.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99.bin"/><Relationship Id="rId13" Type="http://schemas.openxmlformats.org/officeDocument/2006/relationships/oleObject" Target="../embeddings/oleObject100.bin"/><Relationship Id="rId18" Type="http://schemas.openxmlformats.org/officeDocument/2006/relationships/image" Target="../media/image96.wmf"/><Relationship Id="rId26" Type="http://schemas.openxmlformats.org/officeDocument/2006/relationships/image" Target="../media/image100.wmf"/><Relationship Id="rId3" Type="http://schemas.openxmlformats.org/officeDocument/2006/relationships/image" Target="../media/image90.wmf"/><Relationship Id="rId21" Type="http://schemas.openxmlformats.org/officeDocument/2006/relationships/oleObject" Target="../embeddings/oleObject104.bin"/><Relationship Id="rId7" Type="http://schemas.openxmlformats.org/officeDocument/2006/relationships/image" Target="../media/image92.wmf"/><Relationship Id="rId12" Type="http://schemas.openxmlformats.org/officeDocument/2006/relationships/image" Target="../media/image77.png"/><Relationship Id="rId17" Type="http://schemas.openxmlformats.org/officeDocument/2006/relationships/oleObject" Target="../embeddings/oleObject102.bin"/><Relationship Id="rId25" Type="http://schemas.openxmlformats.org/officeDocument/2006/relationships/oleObject" Target="../embeddings/oleObject106.bin"/><Relationship Id="rId2" Type="http://schemas.openxmlformats.org/officeDocument/2006/relationships/oleObject" Target="../embeddings/oleObject96.bin"/><Relationship Id="rId16" Type="http://schemas.openxmlformats.org/officeDocument/2006/relationships/image" Target="../media/image95.wmf"/><Relationship Id="rId20" Type="http://schemas.openxmlformats.org/officeDocument/2006/relationships/image" Target="../media/image97.wmf"/><Relationship Id="rId29" Type="http://schemas.openxmlformats.org/officeDocument/2006/relationships/oleObject" Target="../embeddings/oleObject107.bin"/><Relationship Id="rId1" Type="http://schemas.openxmlformats.org/officeDocument/2006/relationships/slideLayout" Target="../slideLayouts/slideLayout7.xml"/><Relationship Id="rId6" Type="http://schemas.openxmlformats.org/officeDocument/2006/relationships/oleObject" Target="../embeddings/oleObject98.bin"/><Relationship Id="rId11" Type="http://schemas.openxmlformats.org/officeDocument/2006/relationships/image" Target="../media/image72.wmf"/><Relationship Id="rId24" Type="http://schemas.openxmlformats.org/officeDocument/2006/relationships/image" Target="../media/image99.wmf"/><Relationship Id="rId32" Type="http://schemas.openxmlformats.org/officeDocument/2006/relationships/image" Target="../media/image102.wmf"/><Relationship Id="rId5" Type="http://schemas.openxmlformats.org/officeDocument/2006/relationships/image" Target="../media/image91.wmf"/><Relationship Id="rId15" Type="http://schemas.openxmlformats.org/officeDocument/2006/relationships/oleObject" Target="../embeddings/oleObject101.bin"/><Relationship Id="rId23" Type="http://schemas.openxmlformats.org/officeDocument/2006/relationships/oleObject" Target="../embeddings/oleObject105.bin"/><Relationship Id="rId28" Type="http://schemas.openxmlformats.org/officeDocument/2006/relationships/image" Target="../media/image102.png"/><Relationship Id="rId10" Type="http://schemas.openxmlformats.org/officeDocument/2006/relationships/oleObject" Target="../embeddings/oleObject79.bin"/><Relationship Id="rId19" Type="http://schemas.openxmlformats.org/officeDocument/2006/relationships/oleObject" Target="../embeddings/oleObject103.bin"/><Relationship Id="rId31" Type="http://schemas.openxmlformats.org/officeDocument/2006/relationships/oleObject" Target="../embeddings/oleObject108.bin"/><Relationship Id="rId4" Type="http://schemas.openxmlformats.org/officeDocument/2006/relationships/oleObject" Target="../embeddings/oleObject97.bin"/><Relationship Id="rId9" Type="http://schemas.openxmlformats.org/officeDocument/2006/relationships/image" Target="../media/image93.wmf"/><Relationship Id="rId14" Type="http://schemas.openxmlformats.org/officeDocument/2006/relationships/image" Target="../media/image94.wmf"/><Relationship Id="rId22" Type="http://schemas.openxmlformats.org/officeDocument/2006/relationships/image" Target="../media/image98.wmf"/><Relationship Id="rId27" Type="http://schemas.openxmlformats.org/officeDocument/2006/relationships/customXml" Target="../ink/ink16.xml"/><Relationship Id="rId30" Type="http://schemas.openxmlformats.org/officeDocument/2006/relationships/image" Target="../media/image101.wmf"/></Relationships>
</file>

<file path=ppt/slides/_rels/slide13.xml.rels><?xml version="1.0" encoding="UTF-8" standalone="yes"?>
<Relationships xmlns="http://schemas.openxmlformats.org/package/2006/relationships"><Relationship Id="rId8" Type="http://schemas.openxmlformats.org/officeDocument/2006/relationships/image" Target="../media/image104.wmf"/><Relationship Id="rId3" Type="http://schemas.openxmlformats.org/officeDocument/2006/relationships/image" Target="../media/image103.wmf"/><Relationship Id="rId7" Type="http://schemas.openxmlformats.org/officeDocument/2006/relationships/oleObject" Target="../embeddings/oleObject110.bin"/><Relationship Id="rId12" Type="http://schemas.openxmlformats.org/officeDocument/2006/relationships/image" Target="../media/image106.wmf"/><Relationship Id="rId2" Type="http://schemas.openxmlformats.org/officeDocument/2006/relationships/oleObject" Target="../embeddings/oleObject109.bin"/><Relationship Id="rId1" Type="http://schemas.openxmlformats.org/officeDocument/2006/relationships/slideLayout" Target="../slideLayouts/slideLayout7.xml"/><Relationship Id="rId6" Type="http://schemas.openxmlformats.org/officeDocument/2006/relationships/image" Target="../media/image77.png"/><Relationship Id="rId11" Type="http://schemas.openxmlformats.org/officeDocument/2006/relationships/oleObject" Target="../embeddings/oleObject112.bin"/><Relationship Id="rId5" Type="http://schemas.openxmlformats.org/officeDocument/2006/relationships/image" Target="../media/image72.wmf"/><Relationship Id="rId10" Type="http://schemas.openxmlformats.org/officeDocument/2006/relationships/image" Target="../media/image105.wmf"/><Relationship Id="rId4" Type="http://schemas.openxmlformats.org/officeDocument/2006/relationships/oleObject" Target="../embeddings/oleObject79.bin"/><Relationship Id="rId9" Type="http://schemas.openxmlformats.org/officeDocument/2006/relationships/oleObject" Target="../embeddings/oleObject111.bin"/></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7" Type="http://schemas.openxmlformats.org/officeDocument/2006/relationships/image" Target="../media/image3.wmf"/><Relationship Id="rId2" Type="http://schemas.openxmlformats.org/officeDocument/2006/relationships/oleObject" Target="../embeddings/oleObject4.bin"/><Relationship Id="rId1" Type="http://schemas.openxmlformats.org/officeDocument/2006/relationships/slideLayout" Target="../slideLayouts/slideLayout7.xml"/><Relationship Id="rId6" Type="http://schemas.openxmlformats.org/officeDocument/2006/relationships/oleObject" Target="../embeddings/oleObject6.bin"/><Relationship Id="rId5" Type="http://schemas.openxmlformats.org/officeDocument/2006/relationships/image" Target="../media/image2.wmf"/><Relationship Id="rId4" Type="http://schemas.openxmlformats.org/officeDocument/2006/relationships/oleObject" Target="../embeddings/oleObject5.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8.wmf"/><Relationship Id="rId18" Type="http://schemas.openxmlformats.org/officeDocument/2006/relationships/oleObject" Target="../embeddings/oleObject15.bin"/><Relationship Id="rId3" Type="http://schemas.openxmlformats.org/officeDocument/2006/relationships/image" Target="../media/image5.wmf"/><Relationship Id="rId21" Type="http://schemas.openxmlformats.org/officeDocument/2006/relationships/image" Target="../media/image15.png"/><Relationship Id="rId7" Type="http://schemas.openxmlformats.org/officeDocument/2006/relationships/image" Target="../media/image3.wmf"/><Relationship Id="rId12" Type="http://schemas.openxmlformats.org/officeDocument/2006/relationships/oleObject" Target="../embeddings/oleObject12.bin"/><Relationship Id="rId17" Type="http://schemas.openxmlformats.org/officeDocument/2006/relationships/image" Target="../media/image10.wmf"/><Relationship Id="rId2" Type="http://schemas.openxmlformats.org/officeDocument/2006/relationships/oleObject" Target="../embeddings/oleObject7.bin"/><Relationship Id="rId16" Type="http://schemas.openxmlformats.org/officeDocument/2006/relationships/oleObject" Target="../embeddings/oleObject14.bin"/><Relationship Id="rId20" Type="http://schemas.openxmlformats.org/officeDocument/2006/relationships/customXml" Target="../ink/ink1.xml"/><Relationship Id="rId1" Type="http://schemas.openxmlformats.org/officeDocument/2006/relationships/slideLayout" Target="../slideLayouts/slideLayout7.xml"/><Relationship Id="rId6" Type="http://schemas.openxmlformats.org/officeDocument/2006/relationships/oleObject" Target="../embeddings/oleObject9.bin"/><Relationship Id="rId11" Type="http://schemas.openxmlformats.org/officeDocument/2006/relationships/image" Target="../media/image7.wmf"/><Relationship Id="rId5" Type="http://schemas.openxmlformats.org/officeDocument/2006/relationships/image" Target="../media/image2.wmf"/><Relationship Id="rId15" Type="http://schemas.openxmlformats.org/officeDocument/2006/relationships/image" Target="../media/image9.wmf"/><Relationship Id="rId23" Type="http://schemas.openxmlformats.org/officeDocument/2006/relationships/customXml" Target="../ink/ink2.xml"/><Relationship Id="rId10" Type="http://schemas.openxmlformats.org/officeDocument/2006/relationships/oleObject" Target="../embeddings/oleObject11.bin"/><Relationship Id="rId19" Type="http://schemas.openxmlformats.org/officeDocument/2006/relationships/image" Target="../media/image11.wmf"/><Relationship Id="rId4" Type="http://schemas.openxmlformats.org/officeDocument/2006/relationships/oleObject" Target="../embeddings/oleObject8.bin"/><Relationship Id="rId9" Type="http://schemas.openxmlformats.org/officeDocument/2006/relationships/image" Target="../media/image6.wmf"/><Relationship Id="rId14" Type="http://schemas.openxmlformats.org/officeDocument/2006/relationships/oleObject" Target="../embeddings/oleObject13.bin"/><Relationship Id="rId22" Type="http://schemas.openxmlformats.org/officeDocument/2006/relationships/oleObject" Target="../embeddings/oleObject16.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20.bin"/><Relationship Id="rId13" Type="http://schemas.openxmlformats.org/officeDocument/2006/relationships/image" Target="../media/image18.png"/><Relationship Id="rId18" Type="http://schemas.openxmlformats.org/officeDocument/2006/relationships/customXml" Target="../ink/ink7.xml"/><Relationship Id="rId26" Type="http://schemas.openxmlformats.org/officeDocument/2006/relationships/oleObject" Target="../embeddings/oleObject22.bin"/><Relationship Id="rId3" Type="http://schemas.openxmlformats.org/officeDocument/2006/relationships/image" Target="../media/image5.wmf"/><Relationship Id="rId21" Type="http://schemas.openxmlformats.org/officeDocument/2006/relationships/image" Target="../media/image22.png"/><Relationship Id="rId7" Type="http://schemas.openxmlformats.org/officeDocument/2006/relationships/image" Target="../media/image3.wmf"/><Relationship Id="rId12" Type="http://schemas.openxmlformats.org/officeDocument/2006/relationships/customXml" Target="../ink/ink4.xml"/><Relationship Id="rId17" Type="http://schemas.openxmlformats.org/officeDocument/2006/relationships/image" Target="../media/image20.png"/><Relationship Id="rId25" Type="http://schemas.openxmlformats.org/officeDocument/2006/relationships/image" Target="../media/image15.png"/><Relationship Id="rId2" Type="http://schemas.openxmlformats.org/officeDocument/2006/relationships/oleObject" Target="../embeddings/oleObject17.bin"/><Relationship Id="rId16" Type="http://schemas.openxmlformats.org/officeDocument/2006/relationships/customXml" Target="../ink/ink6.xml"/><Relationship Id="rId20" Type="http://schemas.openxmlformats.org/officeDocument/2006/relationships/customXml" Target="../ink/ink8.xml"/><Relationship Id="rId1" Type="http://schemas.openxmlformats.org/officeDocument/2006/relationships/slideLayout" Target="../slideLayouts/slideLayout7.xml"/><Relationship Id="rId6" Type="http://schemas.openxmlformats.org/officeDocument/2006/relationships/oleObject" Target="../embeddings/oleObject19.bin"/><Relationship Id="rId11" Type="http://schemas.openxmlformats.org/officeDocument/2006/relationships/image" Target="../media/image17.png"/><Relationship Id="rId24" Type="http://schemas.openxmlformats.org/officeDocument/2006/relationships/customXml" Target="../ink/ink9.xml"/><Relationship Id="rId5" Type="http://schemas.openxmlformats.org/officeDocument/2006/relationships/image" Target="../media/image2.wmf"/><Relationship Id="rId15" Type="http://schemas.openxmlformats.org/officeDocument/2006/relationships/image" Target="../media/image19.png"/><Relationship Id="rId23" Type="http://schemas.openxmlformats.org/officeDocument/2006/relationships/image" Target="../media/image11.wmf"/><Relationship Id="rId10" Type="http://schemas.openxmlformats.org/officeDocument/2006/relationships/customXml" Target="../ink/ink3.xml"/><Relationship Id="rId19" Type="http://schemas.openxmlformats.org/officeDocument/2006/relationships/image" Target="../media/image21.png"/><Relationship Id="rId4" Type="http://schemas.openxmlformats.org/officeDocument/2006/relationships/oleObject" Target="../embeddings/oleObject18.bin"/><Relationship Id="rId9" Type="http://schemas.openxmlformats.org/officeDocument/2006/relationships/image" Target="../media/image12.wmf"/><Relationship Id="rId14" Type="http://schemas.openxmlformats.org/officeDocument/2006/relationships/customXml" Target="../ink/ink5.xml"/><Relationship Id="rId22" Type="http://schemas.openxmlformats.org/officeDocument/2006/relationships/oleObject" Target="../embeddings/oleObject21.bin"/><Relationship Id="rId27" Type="http://schemas.openxmlformats.org/officeDocument/2006/relationships/customXml" Target="../ink/ink10.xml"/></Relationships>
</file>

<file path=ppt/slides/_rels/slide5.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23.bin"/><Relationship Id="rId7" Type="http://schemas.openxmlformats.org/officeDocument/2006/relationships/oleObject" Target="../embeddings/oleObject25.bin"/><Relationship Id="rId12" Type="http://schemas.openxmlformats.org/officeDocument/2006/relationships/image" Target="../media/image18.wmf"/><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5.wmf"/><Relationship Id="rId11" Type="http://schemas.openxmlformats.org/officeDocument/2006/relationships/oleObject" Target="../embeddings/oleObject27.bin"/><Relationship Id="rId5" Type="http://schemas.openxmlformats.org/officeDocument/2006/relationships/oleObject" Target="../embeddings/oleObject24.bin"/><Relationship Id="rId10" Type="http://schemas.openxmlformats.org/officeDocument/2006/relationships/image" Target="../media/image17.wmf"/><Relationship Id="rId4" Type="http://schemas.openxmlformats.org/officeDocument/2006/relationships/image" Target="../media/image14.wmf"/><Relationship Id="rId9" Type="http://schemas.openxmlformats.org/officeDocument/2006/relationships/oleObject" Target="../embeddings/oleObject26.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31.bin"/><Relationship Id="rId13" Type="http://schemas.openxmlformats.org/officeDocument/2006/relationships/image" Target="../media/image23.wmf"/><Relationship Id="rId18" Type="http://schemas.openxmlformats.org/officeDocument/2006/relationships/oleObject" Target="../embeddings/oleObject36.bin"/><Relationship Id="rId26" Type="http://schemas.openxmlformats.org/officeDocument/2006/relationships/oleObject" Target="../embeddings/oleObject40.bin"/><Relationship Id="rId3" Type="http://schemas.openxmlformats.org/officeDocument/2006/relationships/image" Target="../media/image12.wmf"/><Relationship Id="rId21" Type="http://schemas.openxmlformats.org/officeDocument/2006/relationships/image" Target="../media/image27.wmf"/><Relationship Id="rId34" Type="http://schemas.openxmlformats.org/officeDocument/2006/relationships/oleObject" Target="../embeddings/oleObject44.bin"/><Relationship Id="rId7" Type="http://schemas.openxmlformats.org/officeDocument/2006/relationships/image" Target="../media/image20.wmf"/><Relationship Id="rId12" Type="http://schemas.openxmlformats.org/officeDocument/2006/relationships/oleObject" Target="../embeddings/oleObject33.bin"/><Relationship Id="rId17" Type="http://schemas.openxmlformats.org/officeDocument/2006/relationships/image" Target="../media/image25.wmf"/><Relationship Id="rId25" Type="http://schemas.openxmlformats.org/officeDocument/2006/relationships/image" Target="../media/image29.wmf"/><Relationship Id="rId33" Type="http://schemas.openxmlformats.org/officeDocument/2006/relationships/image" Target="../media/image33.wmf"/><Relationship Id="rId2" Type="http://schemas.openxmlformats.org/officeDocument/2006/relationships/oleObject" Target="../embeddings/oleObject28.bin"/><Relationship Id="rId16" Type="http://schemas.openxmlformats.org/officeDocument/2006/relationships/oleObject" Target="../embeddings/oleObject35.bin"/><Relationship Id="rId20" Type="http://schemas.openxmlformats.org/officeDocument/2006/relationships/oleObject" Target="../embeddings/oleObject37.bin"/><Relationship Id="rId29" Type="http://schemas.openxmlformats.org/officeDocument/2006/relationships/image" Target="../media/image31.wmf"/><Relationship Id="rId1" Type="http://schemas.openxmlformats.org/officeDocument/2006/relationships/slideLayout" Target="../slideLayouts/slideLayout7.xml"/><Relationship Id="rId6" Type="http://schemas.openxmlformats.org/officeDocument/2006/relationships/oleObject" Target="../embeddings/oleObject30.bin"/><Relationship Id="rId11" Type="http://schemas.openxmlformats.org/officeDocument/2006/relationships/image" Target="../media/image22.wmf"/><Relationship Id="rId24" Type="http://schemas.openxmlformats.org/officeDocument/2006/relationships/oleObject" Target="../embeddings/oleObject39.bin"/><Relationship Id="rId32" Type="http://schemas.openxmlformats.org/officeDocument/2006/relationships/oleObject" Target="../embeddings/oleObject43.bin"/><Relationship Id="rId5" Type="http://schemas.openxmlformats.org/officeDocument/2006/relationships/image" Target="../media/image19.wmf"/><Relationship Id="rId15" Type="http://schemas.openxmlformats.org/officeDocument/2006/relationships/image" Target="../media/image24.wmf"/><Relationship Id="rId23" Type="http://schemas.openxmlformats.org/officeDocument/2006/relationships/image" Target="../media/image28.wmf"/><Relationship Id="rId28" Type="http://schemas.openxmlformats.org/officeDocument/2006/relationships/oleObject" Target="../embeddings/oleObject41.bin"/><Relationship Id="rId10" Type="http://schemas.openxmlformats.org/officeDocument/2006/relationships/oleObject" Target="../embeddings/oleObject32.bin"/><Relationship Id="rId19" Type="http://schemas.openxmlformats.org/officeDocument/2006/relationships/image" Target="../media/image26.wmf"/><Relationship Id="rId31" Type="http://schemas.openxmlformats.org/officeDocument/2006/relationships/image" Target="../media/image32.wmf"/><Relationship Id="rId4" Type="http://schemas.openxmlformats.org/officeDocument/2006/relationships/oleObject" Target="../embeddings/oleObject29.bin"/><Relationship Id="rId9" Type="http://schemas.openxmlformats.org/officeDocument/2006/relationships/image" Target="../media/image21.wmf"/><Relationship Id="rId14" Type="http://schemas.openxmlformats.org/officeDocument/2006/relationships/oleObject" Target="../embeddings/oleObject34.bin"/><Relationship Id="rId22" Type="http://schemas.openxmlformats.org/officeDocument/2006/relationships/oleObject" Target="../embeddings/oleObject38.bin"/><Relationship Id="rId27" Type="http://schemas.openxmlformats.org/officeDocument/2006/relationships/image" Target="../media/image30.wmf"/><Relationship Id="rId30" Type="http://schemas.openxmlformats.org/officeDocument/2006/relationships/oleObject" Target="../embeddings/oleObject42.bin"/><Relationship Id="rId35" Type="http://schemas.openxmlformats.org/officeDocument/2006/relationships/image" Target="../media/image34.wmf"/></Relationships>
</file>

<file path=ppt/slides/_rels/slide7.xml.rels><?xml version="1.0" encoding="UTF-8" standalone="yes"?>
<Relationships xmlns="http://schemas.openxmlformats.org/package/2006/relationships"><Relationship Id="rId8" Type="http://schemas.openxmlformats.org/officeDocument/2006/relationships/image" Target="../media/image37.wmf"/><Relationship Id="rId13" Type="http://schemas.openxmlformats.org/officeDocument/2006/relationships/oleObject" Target="../embeddings/oleObject50.bin"/><Relationship Id="rId18" Type="http://schemas.openxmlformats.org/officeDocument/2006/relationships/image" Target="../media/image42.wmf"/><Relationship Id="rId26" Type="http://schemas.openxmlformats.org/officeDocument/2006/relationships/image" Target="../media/image18.wmf"/><Relationship Id="rId3" Type="http://schemas.openxmlformats.org/officeDocument/2006/relationships/oleObject" Target="../embeddings/oleObject45.bin"/><Relationship Id="rId21" Type="http://schemas.openxmlformats.org/officeDocument/2006/relationships/oleObject" Target="../embeddings/oleObject54.bin"/><Relationship Id="rId34" Type="http://schemas.openxmlformats.org/officeDocument/2006/relationships/oleObject" Target="../embeddings/oleObject58.bin"/><Relationship Id="rId7" Type="http://schemas.openxmlformats.org/officeDocument/2006/relationships/oleObject" Target="../embeddings/oleObject47.bin"/><Relationship Id="rId12" Type="http://schemas.openxmlformats.org/officeDocument/2006/relationships/image" Target="../media/image39.wmf"/><Relationship Id="rId17" Type="http://schemas.openxmlformats.org/officeDocument/2006/relationships/oleObject" Target="../embeddings/oleObject52.bin"/><Relationship Id="rId25" Type="http://schemas.openxmlformats.org/officeDocument/2006/relationships/oleObject" Target="../embeddings/oleObject56.bin"/><Relationship Id="rId33" Type="http://schemas.openxmlformats.org/officeDocument/2006/relationships/image" Target="../media/image51.png"/><Relationship Id="rId2" Type="http://schemas.openxmlformats.org/officeDocument/2006/relationships/notesSlide" Target="../notesSlides/notesSlide1.xml"/><Relationship Id="rId16" Type="http://schemas.openxmlformats.org/officeDocument/2006/relationships/image" Target="../media/image41.wmf"/><Relationship Id="rId20" Type="http://schemas.openxmlformats.org/officeDocument/2006/relationships/image" Target="../media/image43.wmf"/><Relationship Id="rId29" Type="http://schemas.openxmlformats.org/officeDocument/2006/relationships/image" Target="../media/image47.wmf"/><Relationship Id="rId1" Type="http://schemas.openxmlformats.org/officeDocument/2006/relationships/slideLayout" Target="../slideLayouts/slideLayout7.xml"/><Relationship Id="rId6" Type="http://schemas.openxmlformats.org/officeDocument/2006/relationships/image" Target="../media/image36.wmf"/><Relationship Id="rId11" Type="http://schemas.openxmlformats.org/officeDocument/2006/relationships/oleObject" Target="../embeddings/oleObject49.bin"/><Relationship Id="rId24" Type="http://schemas.openxmlformats.org/officeDocument/2006/relationships/image" Target="../media/image45.wmf"/><Relationship Id="rId32" Type="http://schemas.openxmlformats.org/officeDocument/2006/relationships/customXml" Target="../ink/ink12.xml"/><Relationship Id="rId37" Type="http://schemas.openxmlformats.org/officeDocument/2006/relationships/image" Target="../media/image49.wmf"/><Relationship Id="rId5" Type="http://schemas.openxmlformats.org/officeDocument/2006/relationships/oleObject" Target="../embeddings/oleObject46.bin"/><Relationship Id="rId15" Type="http://schemas.openxmlformats.org/officeDocument/2006/relationships/oleObject" Target="../embeddings/oleObject51.bin"/><Relationship Id="rId23" Type="http://schemas.openxmlformats.org/officeDocument/2006/relationships/oleObject" Target="../embeddings/oleObject55.bin"/><Relationship Id="rId28" Type="http://schemas.openxmlformats.org/officeDocument/2006/relationships/oleObject" Target="../embeddings/oleObject57.bin"/><Relationship Id="rId36" Type="http://schemas.openxmlformats.org/officeDocument/2006/relationships/oleObject" Target="../embeddings/oleObject59.bin"/><Relationship Id="rId10" Type="http://schemas.openxmlformats.org/officeDocument/2006/relationships/image" Target="../media/image38.wmf"/><Relationship Id="rId19" Type="http://schemas.openxmlformats.org/officeDocument/2006/relationships/oleObject" Target="../embeddings/oleObject53.bin"/><Relationship Id="rId31" Type="http://schemas.openxmlformats.org/officeDocument/2006/relationships/image" Target="../media/image50.png"/><Relationship Id="rId4" Type="http://schemas.openxmlformats.org/officeDocument/2006/relationships/image" Target="../media/image35.wmf"/><Relationship Id="rId9" Type="http://schemas.openxmlformats.org/officeDocument/2006/relationships/oleObject" Target="../embeddings/oleObject48.bin"/><Relationship Id="rId14" Type="http://schemas.openxmlformats.org/officeDocument/2006/relationships/image" Target="../media/image40.wmf"/><Relationship Id="rId22" Type="http://schemas.openxmlformats.org/officeDocument/2006/relationships/image" Target="../media/image44.wmf"/><Relationship Id="rId27" Type="http://schemas.openxmlformats.org/officeDocument/2006/relationships/image" Target="../media/image46.png"/><Relationship Id="rId30" Type="http://schemas.openxmlformats.org/officeDocument/2006/relationships/customXml" Target="../ink/ink11.xml"/><Relationship Id="rId35" Type="http://schemas.openxmlformats.org/officeDocument/2006/relationships/image" Target="../media/image48.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0.wmf"/><Relationship Id="rId5" Type="http://schemas.openxmlformats.org/officeDocument/2006/relationships/oleObject" Target="../embeddings/oleObject60.bin"/><Relationship Id="rId4" Type="http://schemas.openxmlformats.org/officeDocument/2006/relationships/image" Target="../media/image37.wmf"/></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63.bin"/><Relationship Id="rId13" Type="http://schemas.openxmlformats.org/officeDocument/2006/relationships/image" Target="../media/image57.wmf"/><Relationship Id="rId18" Type="http://schemas.openxmlformats.org/officeDocument/2006/relationships/oleObject" Target="../embeddings/oleObject68.bin"/><Relationship Id="rId26" Type="http://schemas.openxmlformats.org/officeDocument/2006/relationships/oleObject" Target="../embeddings/oleObject72.bin"/><Relationship Id="rId3" Type="http://schemas.openxmlformats.org/officeDocument/2006/relationships/image" Target="../media/image52.png"/><Relationship Id="rId21" Type="http://schemas.openxmlformats.org/officeDocument/2006/relationships/image" Target="../media/image61.wmf"/><Relationship Id="rId7" Type="http://schemas.openxmlformats.org/officeDocument/2006/relationships/image" Target="../media/image54.wmf"/><Relationship Id="rId12" Type="http://schemas.openxmlformats.org/officeDocument/2006/relationships/oleObject" Target="../embeddings/oleObject65.bin"/><Relationship Id="rId17" Type="http://schemas.openxmlformats.org/officeDocument/2006/relationships/image" Target="../media/image59.wmf"/><Relationship Id="rId25" Type="http://schemas.openxmlformats.org/officeDocument/2006/relationships/image" Target="../media/image63.wmf"/><Relationship Id="rId2" Type="http://schemas.openxmlformats.org/officeDocument/2006/relationships/notesSlide" Target="../notesSlides/notesSlide3.xml"/><Relationship Id="rId16" Type="http://schemas.openxmlformats.org/officeDocument/2006/relationships/oleObject" Target="../embeddings/oleObject67.bin"/><Relationship Id="rId20" Type="http://schemas.openxmlformats.org/officeDocument/2006/relationships/oleObject" Target="../embeddings/oleObject69.bin"/><Relationship Id="rId1" Type="http://schemas.openxmlformats.org/officeDocument/2006/relationships/slideLayout" Target="../slideLayouts/slideLayout7.xml"/><Relationship Id="rId6" Type="http://schemas.openxmlformats.org/officeDocument/2006/relationships/oleObject" Target="../embeddings/oleObject62.bin"/><Relationship Id="rId11" Type="http://schemas.openxmlformats.org/officeDocument/2006/relationships/image" Target="../media/image56.wmf"/><Relationship Id="rId24" Type="http://schemas.openxmlformats.org/officeDocument/2006/relationships/oleObject" Target="../embeddings/oleObject71.bin"/><Relationship Id="rId5" Type="http://schemas.openxmlformats.org/officeDocument/2006/relationships/image" Target="../media/image53.wmf"/><Relationship Id="rId15" Type="http://schemas.openxmlformats.org/officeDocument/2006/relationships/image" Target="../media/image58.wmf"/><Relationship Id="rId23" Type="http://schemas.openxmlformats.org/officeDocument/2006/relationships/image" Target="../media/image62.wmf"/><Relationship Id="rId10" Type="http://schemas.openxmlformats.org/officeDocument/2006/relationships/oleObject" Target="../embeddings/oleObject64.bin"/><Relationship Id="rId19" Type="http://schemas.openxmlformats.org/officeDocument/2006/relationships/image" Target="../media/image60.wmf"/><Relationship Id="rId4" Type="http://schemas.openxmlformats.org/officeDocument/2006/relationships/oleObject" Target="../embeddings/oleObject61.bin"/><Relationship Id="rId9" Type="http://schemas.openxmlformats.org/officeDocument/2006/relationships/image" Target="../media/image55.wmf"/><Relationship Id="rId14" Type="http://schemas.openxmlformats.org/officeDocument/2006/relationships/oleObject" Target="../embeddings/oleObject66.bin"/><Relationship Id="rId22" Type="http://schemas.openxmlformats.org/officeDocument/2006/relationships/oleObject" Target="../embeddings/oleObject70.bin"/><Relationship Id="rId27" Type="http://schemas.openxmlformats.org/officeDocument/2006/relationships/image" Target="../media/image6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Object 37">
            <a:extLst>
              <a:ext uri="{FF2B5EF4-FFF2-40B4-BE49-F238E27FC236}">
                <a16:creationId xmlns:a16="http://schemas.microsoft.com/office/drawing/2014/main" id="{BF707F8E-34C4-4CD6-96D7-4F7ED7E6DAD8}"/>
              </a:ext>
            </a:extLst>
          </p:cNvPr>
          <p:cNvGraphicFramePr>
            <a:graphicFrameLocks noChangeAspect="1"/>
          </p:cNvGraphicFramePr>
          <p:nvPr>
            <p:extLst>
              <p:ext uri="{D42A27DB-BD31-4B8C-83A1-F6EECF244321}">
                <p14:modId xmlns:p14="http://schemas.microsoft.com/office/powerpoint/2010/main" val="658896217"/>
              </p:ext>
            </p:extLst>
          </p:nvPr>
        </p:nvGraphicFramePr>
        <p:xfrm>
          <a:off x="2762096" y="1378154"/>
          <a:ext cx="6359525" cy="3768725"/>
        </p:xfrm>
        <a:graphic>
          <a:graphicData uri="http://schemas.openxmlformats.org/presentationml/2006/ole">
            <mc:AlternateContent xmlns:mc="http://schemas.openxmlformats.org/markup-compatibility/2006">
              <mc:Choice xmlns:v="urn:schemas-microsoft-com:vml" Requires="v">
                <p:oleObj name="Bitmap Image" r:id="rId2" imgW="4015800" imgH="2468880" progId="Paint.Picture">
                  <p:embed/>
                </p:oleObj>
              </mc:Choice>
              <mc:Fallback>
                <p:oleObj name="Bitmap Image" r:id="rId2" imgW="4015800" imgH="2468880" progId="Paint.Picture">
                  <p:embed/>
                  <p:pic>
                    <p:nvPicPr>
                      <p:cNvPr id="38" name="Object 37">
                        <a:extLst>
                          <a:ext uri="{FF2B5EF4-FFF2-40B4-BE49-F238E27FC236}">
                            <a16:creationId xmlns:a16="http://schemas.microsoft.com/office/drawing/2014/main" id="{BF707F8E-34C4-4CD6-96D7-4F7ED7E6DAD8}"/>
                          </a:ext>
                        </a:extLst>
                      </p:cNvPr>
                      <p:cNvPicPr>
                        <a:picLocks noChangeAspect="1" noChangeArrowheads="1"/>
                      </p:cNvPicPr>
                      <p:nvPr/>
                    </p:nvPicPr>
                    <p:blipFill>
                      <a:blip r:embed="rId3"/>
                      <a:srcRect/>
                      <a:stretch>
                        <a:fillRect/>
                      </a:stretch>
                    </p:blipFill>
                    <p:spPr bwMode="auto">
                      <a:xfrm>
                        <a:off x="2762096" y="1378154"/>
                        <a:ext cx="6359525" cy="3768725"/>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BB17628F-8D04-449A-B9E6-E7883A5FD25A}"/>
              </a:ext>
            </a:extLst>
          </p:cNvPr>
          <p:cNvGraphicFramePr>
            <a:graphicFrameLocks noChangeAspect="1"/>
          </p:cNvGraphicFramePr>
          <p:nvPr>
            <p:extLst>
              <p:ext uri="{D42A27DB-BD31-4B8C-83A1-F6EECF244321}">
                <p14:modId xmlns:p14="http://schemas.microsoft.com/office/powerpoint/2010/main" val="818068267"/>
              </p:ext>
            </p:extLst>
          </p:nvPr>
        </p:nvGraphicFramePr>
        <p:xfrm>
          <a:off x="2764643" y="2292881"/>
          <a:ext cx="1943100" cy="2827337"/>
        </p:xfrm>
        <a:graphic>
          <a:graphicData uri="http://schemas.openxmlformats.org/presentationml/2006/ole">
            <mc:AlternateContent xmlns:mc="http://schemas.openxmlformats.org/markup-compatibility/2006">
              <mc:Choice xmlns:v="urn:schemas-microsoft-com:vml" Requires="v">
                <p:oleObj name="Bitmap Image" r:id="rId4" imgW="1226880" imgH="1851840" progId="Paint.Picture">
                  <p:embed/>
                </p:oleObj>
              </mc:Choice>
              <mc:Fallback>
                <p:oleObj name="Bitmap Image" r:id="rId4" imgW="1226880" imgH="1851840" progId="Paint.Picture">
                  <p:embed/>
                  <p:pic>
                    <p:nvPicPr>
                      <p:cNvPr id="25" name="Object 24">
                        <a:extLst>
                          <a:ext uri="{FF2B5EF4-FFF2-40B4-BE49-F238E27FC236}">
                            <a16:creationId xmlns:a16="http://schemas.microsoft.com/office/drawing/2014/main" id="{BB17628F-8D04-449A-B9E6-E7883A5FD25A}"/>
                          </a:ext>
                        </a:extLst>
                      </p:cNvPr>
                      <p:cNvPicPr>
                        <a:picLocks noChangeAspect="1" noChangeArrowheads="1"/>
                      </p:cNvPicPr>
                      <p:nvPr/>
                    </p:nvPicPr>
                    <p:blipFill>
                      <a:blip r:embed="rId5"/>
                      <a:srcRect/>
                      <a:stretch>
                        <a:fillRect/>
                      </a:stretch>
                    </p:blipFill>
                    <p:spPr bwMode="auto">
                      <a:xfrm>
                        <a:off x="2764643" y="2292881"/>
                        <a:ext cx="1943100" cy="2827337"/>
                      </a:xfrm>
                      <a:prstGeom prst="rect">
                        <a:avLst/>
                      </a:prstGeom>
                      <a:noFill/>
                    </p:spPr>
                  </p:pic>
                </p:oleObj>
              </mc:Fallback>
            </mc:AlternateContent>
          </a:graphicData>
        </a:graphic>
      </p:graphicFrame>
      <p:sp>
        <p:nvSpPr>
          <p:cNvPr id="20" name="Title 1">
            <a:extLst>
              <a:ext uri="{FF2B5EF4-FFF2-40B4-BE49-F238E27FC236}">
                <a16:creationId xmlns:a16="http://schemas.microsoft.com/office/drawing/2014/main" id="{0326C072-6F80-4296-B228-0BA672F69E63}"/>
              </a:ext>
            </a:extLst>
          </p:cNvPr>
          <p:cNvSpPr txBox="1">
            <a:spLocks/>
          </p:cNvSpPr>
          <p:nvPr/>
        </p:nvSpPr>
        <p:spPr>
          <a:xfrm>
            <a:off x="4369624" y="84155"/>
            <a:ext cx="3157723" cy="68328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Simple Circuit</a:t>
            </a:r>
            <a:endParaRPr lang="en-US" sz="3600" b="1" u="sng" dirty="0">
              <a:latin typeface="+mn-lt"/>
            </a:endParaRPr>
          </a:p>
        </p:txBody>
      </p:sp>
      <p:sp>
        <p:nvSpPr>
          <p:cNvPr id="37" name="TextBox 36">
            <a:extLst>
              <a:ext uri="{FF2B5EF4-FFF2-40B4-BE49-F238E27FC236}">
                <a16:creationId xmlns:a16="http://schemas.microsoft.com/office/drawing/2014/main" id="{E9C24AE8-AAF5-40DF-80B6-33BAD6C268F5}"/>
              </a:ext>
            </a:extLst>
          </p:cNvPr>
          <p:cNvSpPr txBox="1"/>
          <p:nvPr/>
        </p:nvSpPr>
        <p:spPr>
          <a:xfrm>
            <a:off x="7999017" y="4140981"/>
            <a:ext cx="3809056" cy="2585323"/>
          </a:xfrm>
          <a:prstGeom prst="rect">
            <a:avLst/>
          </a:prstGeom>
          <a:noFill/>
        </p:spPr>
        <p:txBody>
          <a:bodyPr wrap="square" rtlCol="0">
            <a:spAutoFit/>
          </a:bodyPr>
          <a:lstStyle/>
          <a:p>
            <a:r>
              <a:rPr lang="en-US" dirty="0"/>
              <a:t>1</a:t>
            </a:r>
            <a:r>
              <a:rPr lang="en-US"/>
              <a:t>. When connect light bulb to battery, can think of the battery as setting up an </a:t>
            </a:r>
            <a:r>
              <a:rPr lang="en-US" b="1"/>
              <a:t>electric</a:t>
            </a:r>
            <a:r>
              <a:rPr lang="en-US"/>
              <a:t> </a:t>
            </a:r>
            <a:r>
              <a:rPr lang="en-US" b="1"/>
              <a:t>field</a:t>
            </a:r>
            <a:r>
              <a:rPr lang="en-US"/>
              <a:t> (E, illustrated by blue lines) emanating from positive terminal, permeating the wires, and terminating on negative terminal.  Note the field is not the same strength everywhere, but will in fact concentrate in the resistors.  </a:t>
            </a:r>
            <a:endParaRPr lang="en-US" dirty="0"/>
          </a:p>
        </p:txBody>
      </p:sp>
      <p:sp>
        <p:nvSpPr>
          <p:cNvPr id="40" name="TextBox 39">
            <a:extLst>
              <a:ext uri="{FF2B5EF4-FFF2-40B4-BE49-F238E27FC236}">
                <a16:creationId xmlns:a16="http://schemas.microsoft.com/office/drawing/2014/main" id="{8A18EF0D-832B-4E3B-9A18-1665ED0468C9}"/>
              </a:ext>
            </a:extLst>
          </p:cNvPr>
          <p:cNvSpPr txBox="1"/>
          <p:nvPr/>
        </p:nvSpPr>
        <p:spPr>
          <a:xfrm>
            <a:off x="7861210" y="1272865"/>
            <a:ext cx="3986228" cy="1200329"/>
          </a:xfrm>
          <a:prstGeom prst="rect">
            <a:avLst/>
          </a:prstGeom>
          <a:noFill/>
        </p:spPr>
        <p:txBody>
          <a:bodyPr wrap="square" rtlCol="0">
            <a:spAutoFit/>
          </a:bodyPr>
          <a:lstStyle/>
          <a:p>
            <a:r>
              <a:rPr lang="en-US"/>
              <a:t>5. At this point the electron is transported against the force of the battery’s ‘internal electric field’ by the battery’s internal chemical reactions.  </a:t>
            </a:r>
            <a:endParaRPr lang="en-US" dirty="0"/>
          </a:p>
        </p:txBody>
      </p:sp>
      <p:sp>
        <p:nvSpPr>
          <p:cNvPr id="43" name="Oval 42">
            <a:extLst>
              <a:ext uri="{FF2B5EF4-FFF2-40B4-BE49-F238E27FC236}">
                <a16:creationId xmlns:a16="http://schemas.microsoft.com/office/drawing/2014/main" id="{F9D0AD1F-48F5-424C-A82A-5B392DB2EE83}"/>
              </a:ext>
            </a:extLst>
          </p:cNvPr>
          <p:cNvSpPr/>
          <p:nvPr/>
        </p:nvSpPr>
        <p:spPr>
          <a:xfrm>
            <a:off x="6864202" y="4301727"/>
            <a:ext cx="520700" cy="266700"/>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a:t>
            </a:r>
            <a:endParaRPr lang="en-US" dirty="0">
              <a:solidFill>
                <a:schemeClr val="tx1"/>
              </a:solidFill>
            </a:endParaRPr>
          </a:p>
        </p:txBody>
      </p:sp>
      <p:sp>
        <p:nvSpPr>
          <p:cNvPr id="47" name="TextBox 46">
            <a:extLst>
              <a:ext uri="{FF2B5EF4-FFF2-40B4-BE49-F238E27FC236}">
                <a16:creationId xmlns:a16="http://schemas.microsoft.com/office/drawing/2014/main" id="{242815AB-144A-4984-AEF2-B4082EB4D03B}"/>
              </a:ext>
            </a:extLst>
          </p:cNvPr>
          <p:cNvSpPr txBox="1"/>
          <p:nvPr/>
        </p:nvSpPr>
        <p:spPr>
          <a:xfrm>
            <a:off x="253486" y="2671186"/>
            <a:ext cx="2655032" cy="2308324"/>
          </a:xfrm>
          <a:prstGeom prst="rect">
            <a:avLst/>
          </a:prstGeom>
          <a:noFill/>
        </p:spPr>
        <p:txBody>
          <a:bodyPr wrap="square" rtlCol="0">
            <a:spAutoFit/>
          </a:bodyPr>
          <a:lstStyle/>
          <a:p>
            <a:r>
              <a:rPr lang="en-US"/>
              <a:t>3. This same process occurs through our lightbulb filament, but the energy transfer is greater, owing to the filament’s greater resistance, causing it to heat up so much as to begin to emit light.</a:t>
            </a:r>
            <a:endParaRPr lang="en-US" dirty="0"/>
          </a:p>
        </p:txBody>
      </p:sp>
      <p:sp>
        <p:nvSpPr>
          <p:cNvPr id="48" name="TextBox 47">
            <a:extLst>
              <a:ext uri="{FF2B5EF4-FFF2-40B4-BE49-F238E27FC236}">
                <a16:creationId xmlns:a16="http://schemas.microsoft.com/office/drawing/2014/main" id="{DF316A69-5BF8-450E-BDD5-1D0495A44E01}"/>
              </a:ext>
            </a:extLst>
          </p:cNvPr>
          <p:cNvSpPr txBox="1"/>
          <p:nvPr/>
        </p:nvSpPr>
        <p:spPr>
          <a:xfrm>
            <a:off x="253486" y="5304468"/>
            <a:ext cx="7130904" cy="1477328"/>
          </a:xfrm>
          <a:prstGeom prst="rect">
            <a:avLst/>
          </a:prstGeom>
          <a:noFill/>
        </p:spPr>
        <p:txBody>
          <a:bodyPr wrap="square" rtlCol="0">
            <a:spAutoFit/>
          </a:bodyPr>
          <a:lstStyle/>
          <a:p>
            <a:r>
              <a:rPr lang="en-US"/>
              <a:t>2.  All free electrons will be pushed through the wire by the field, gaining kinetic energy.  But they will hit impurities in the wire, causing the e to transfer its kinetic energy to the wire, heating it up.  This process occurs over and over again as the electron lurches along the wire, effectively drifting along a constant speed, called the drift velocity v</a:t>
            </a:r>
            <a:r>
              <a:rPr lang="en-US" baseline="-25000"/>
              <a:t>d</a:t>
            </a:r>
            <a:r>
              <a:rPr lang="en-US"/>
              <a:t>.</a:t>
            </a:r>
            <a:endParaRPr lang="en-US" dirty="0"/>
          </a:p>
        </p:txBody>
      </p:sp>
      <p:sp>
        <p:nvSpPr>
          <p:cNvPr id="26" name="TextBox 25">
            <a:extLst>
              <a:ext uri="{FF2B5EF4-FFF2-40B4-BE49-F238E27FC236}">
                <a16:creationId xmlns:a16="http://schemas.microsoft.com/office/drawing/2014/main" id="{F3FE5187-FCD1-49EA-8749-596A95025534}"/>
              </a:ext>
            </a:extLst>
          </p:cNvPr>
          <p:cNvSpPr txBox="1"/>
          <p:nvPr/>
        </p:nvSpPr>
        <p:spPr>
          <a:xfrm>
            <a:off x="363949" y="821243"/>
            <a:ext cx="4637784" cy="1477328"/>
          </a:xfrm>
          <a:prstGeom prst="rect">
            <a:avLst/>
          </a:prstGeom>
          <a:noFill/>
        </p:spPr>
        <p:txBody>
          <a:bodyPr wrap="square" rtlCol="0">
            <a:spAutoFit/>
          </a:bodyPr>
          <a:lstStyle/>
          <a:p>
            <a:r>
              <a:rPr lang="en-US"/>
              <a:t>4.  The electric field continues to cause the electron to lurch through the wire, and deliver energy to other devices in the same fashion as described in point 3, as it makes its way to the positive terminal.</a:t>
            </a:r>
            <a:endParaRPr lang="en-US" dirty="0"/>
          </a:p>
        </p:txBody>
      </p:sp>
      <p:graphicFrame>
        <p:nvGraphicFramePr>
          <p:cNvPr id="36" name="Object 35">
            <a:extLst>
              <a:ext uri="{FF2B5EF4-FFF2-40B4-BE49-F238E27FC236}">
                <a16:creationId xmlns:a16="http://schemas.microsoft.com/office/drawing/2014/main" id="{E641F707-9FB9-46A0-A1EA-65DDF455DBD9}"/>
              </a:ext>
            </a:extLst>
          </p:cNvPr>
          <p:cNvGraphicFramePr>
            <a:graphicFrameLocks noChangeAspect="1"/>
          </p:cNvGraphicFramePr>
          <p:nvPr>
            <p:extLst>
              <p:ext uri="{D42A27DB-BD31-4B8C-83A1-F6EECF244321}">
                <p14:modId xmlns:p14="http://schemas.microsoft.com/office/powerpoint/2010/main" val="3309913923"/>
              </p:ext>
            </p:extLst>
          </p:nvPr>
        </p:nvGraphicFramePr>
        <p:xfrm>
          <a:off x="4893923" y="1365962"/>
          <a:ext cx="1520825" cy="1441450"/>
        </p:xfrm>
        <a:graphic>
          <a:graphicData uri="http://schemas.openxmlformats.org/presentationml/2006/ole">
            <mc:AlternateContent xmlns:mc="http://schemas.openxmlformats.org/markup-compatibility/2006">
              <mc:Choice xmlns:v="urn:schemas-microsoft-com:vml" Requires="v">
                <p:oleObj name="Bitmap Image" r:id="rId6" imgW="960120" imgH="945000" progId="Paint.Picture">
                  <p:embed/>
                </p:oleObj>
              </mc:Choice>
              <mc:Fallback>
                <p:oleObj name="Bitmap Image" r:id="rId6" imgW="960120" imgH="945000" progId="Paint.Picture">
                  <p:embed/>
                  <p:pic>
                    <p:nvPicPr>
                      <p:cNvPr id="25" name="Object 24">
                        <a:extLst>
                          <a:ext uri="{FF2B5EF4-FFF2-40B4-BE49-F238E27FC236}">
                            <a16:creationId xmlns:a16="http://schemas.microsoft.com/office/drawing/2014/main" id="{BB17628F-8D04-449A-B9E6-E7883A5FD25A}"/>
                          </a:ext>
                        </a:extLst>
                      </p:cNvPr>
                      <p:cNvPicPr>
                        <a:picLocks noChangeAspect="1" noChangeArrowheads="1"/>
                      </p:cNvPicPr>
                      <p:nvPr/>
                    </p:nvPicPr>
                    <p:blipFill>
                      <a:blip r:embed="rId7"/>
                      <a:srcRect/>
                      <a:stretch>
                        <a:fillRect/>
                      </a:stretch>
                    </p:blipFill>
                    <p:spPr bwMode="auto">
                      <a:xfrm>
                        <a:off x="4893923" y="1365962"/>
                        <a:ext cx="1520825" cy="1441450"/>
                      </a:xfrm>
                      <a:prstGeom prst="rect">
                        <a:avLst/>
                      </a:prstGeom>
                      <a:noFill/>
                    </p:spPr>
                  </p:pic>
                </p:oleObj>
              </mc:Fallback>
            </mc:AlternateContent>
          </a:graphicData>
        </a:graphic>
      </p:graphicFrame>
      <p:sp>
        <p:nvSpPr>
          <p:cNvPr id="39" name="TextBox 38">
            <a:extLst>
              <a:ext uri="{FF2B5EF4-FFF2-40B4-BE49-F238E27FC236}">
                <a16:creationId xmlns:a16="http://schemas.microsoft.com/office/drawing/2014/main" id="{417F1B51-6799-4F45-81D3-A81C40C5E0E0}"/>
              </a:ext>
            </a:extLst>
          </p:cNvPr>
          <p:cNvSpPr txBox="1"/>
          <p:nvPr/>
        </p:nvSpPr>
        <p:spPr>
          <a:xfrm>
            <a:off x="7907864" y="2660773"/>
            <a:ext cx="3345584" cy="369332"/>
          </a:xfrm>
          <a:prstGeom prst="rect">
            <a:avLst/>
          </a:prstGeom>
          <a:noFill/>
        </p:spPr>
        <p:txBody>
          <a:bodyPr wrap="square">
            <a:spAutoFit/>
          </a:bodyPr>
          <a:lstStyle/>
          <a:p>
            <a:r>
              <a:rPr lang="en-US"/>
              <a:t>6.  And then the process repeats. </a:t>
            </a:r>
          </a:p>
        </p:txBody>
      </p:sp>
    </p:spTree>
    <p:extLst>
      <p:ext uri="{BB962C8B-B14F-4D97-AF65-F5344CB8AC3E}">
        <p14:creationId xmlns:p14="http://schemas.microsoft.com/office/powerpoint/2010/main" val="3446608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grpId="1" nodeType="clickEffect">
                                  <p:stCondLst>
                                    <p:cond delay="0"/>
                                  </p:stCondLst>
                                  <p:childTnLst>
                                    <p:animMotion origin="layout" path="M -0.00026 0.00347 L -0.00026 0.0037 C 0.00079 0.03935 0.00053 0.02106 0.00053 0.05833 L 0.00053 0.05856 L -0.05273 0.05972 C -0.05391 0.05972 -0.05495 0.06111 -0.05612 0.06111 C -0.06784 0.0625 -0.11094 0.06389 -0.11771 0.06412 C -0.11889 0.06458 -0.11993 0.06574 -0.1211 0.06574 C -0.13477 0.06574 -0.14831 0.06528 -0.16198 0.06412 C -0.16433 0.06389 -0.17032 0.06111 -0.17357 0.05972 L -0.24193 0.06111 L -0.24193 0.06134 C -0.25261 0.02338 -0.24558 0.05278 -0.24441 -0.03796 C -0.24428 -0.0544 -0.24362 -0.0706 -0.24362 -0.08681 L -0.24362 -0.08657 " pathEditMode="relative" rAng="0" ptsTypes="AAAAAAAAAAAAAAA">
                                      <p:cBhvr>
                                        <p:cTn id="18" dur="2000" fill="hold"/>
                                        <p:tgtEl>
                                          <p:spTgt spid="43"/>
                                        </p:tgtEl>
                                        <p:attrNameLst>
                                          <p:attrName>ppt_x</p:attrName>
                                          <p:attrName>ppt_y</p:attrName>
                                        </p:attrNameLst>
                                      </p:cBhvr>
                                      <p:rCtr x="-12344" y="-1412"/>
                                    </p:animMotion>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grpId="2" nodeType="clickEffect">
                                  <p:stCondLst>
                                    <p:cond delay="0"/>
                                  </p:stCondLst>
                                  <p:childTnLst>
                                    <p:animMotion origin="layout" path="M -0.24362 -0.0912 L -0.24362 -0.0912 C -0.24402 -0.1 -0.24349 -0.10625 -0.24532 -0.11343 C -0.24584 -0.11551 -0.24623 -0.11782 -0.24701 -0.11945 C -0.24766 -0.12083 -0.2487 -0.1213 -0.24948 -0.12245 C -0.2504 -0.12384 -0.25092 -0.12593 -0.25196 -0.12685 C -0.25326 -0.12801 -0.25482 -0.12778 -0.25612 -0.12824 C -0.25782 -0.12917 -0.25951 -0.13032 -0.26107 -0.13125 L -0.26368 -0.13287 C -0.26719 -0.13241 -0.27097 -0.13287 -0.27448 -0.13125 C -0.2754 -0.13079 -0.27566 -0.12847 -0.27618 -0.12685 C -0.27878 -0.11875 -0.27631 -0.12269 -0.28034 -0.11806 C -0.28086 -0.11644 -0.28112 -0.11458 -0.28191 -0.11343 C -0.28594 -0.10833 -0.28607 -0.11019 -0.28946 -0.10764 C -0.29545 -0.10301 -0.28998 -0.10556 -0.29701 -0.10324 C -0.30144 -0.10417 -0.30599 -0.10394 -0.31029 -0.10602 C -0.3112 -0.10648 -0.31107 -0.10903 -0.31107 -0.11065 C -0.31107 -0.12245 -0.31068 -0.13426 -0.31029 -0.14607 C -0.31016 -0.15 -0.30977 -0.15417 -0.30951 -0.15787 C -0.30925 -0.16111 -0.3086 -0.16667 -0.30782 -0.16991 C -0.30678 -0.17384 -0.30652 -0.17917 -0.30443 -0.18171 L -0.30196 -0.18472 L -0.29701 -0.1831 C -0.29506 -0.18264 -0.29297 -0.18264 -0.29115 -0.18171 C -0.28803 -0.18009 -0.28855 -0.17639 -0.28607 -0.17269 C -0.28373 -0.16921 -0.28282 -0.1706 -0.28034 -0.16829 C -0.27943 -0.16759 -0.27865 -0.16644 -0.27774 -0.16528 C -0.27553 -0.15324 -0.27956 -0.17153 -0.27032 -0.15509 C -0.26941 -0.15347 -0.26875 -0.15185 -0.26784 -0.15046 C -0.26706 -0.14977 -0.26615 -0.14954 -0.26524 -0.14907 C -0.25899 -0.14491 -0.26342 -0.14722 -0.25782 -0.14468 C -0.25417 -0.1456 -0.25027 -0.14491 -0.24701 -0.14769 C -0.24519 -0.14907 -0.24454 -0.15324 -0.24362 -0.15648 C -0.2431 -0.15857 -0.24206 -0.16019 -0.24193 -0.1625 C -0.24141 -0.18079 -0.24193 -0.19907 -0.24193 -0.21713 L -0.24193 -0.21713 " pathEditMode="relative" ptsTypes="AAAAAAAAAAAAAAAAAAAAAAAAAAAAAAAAAAAA">
                                      <p:cBhvr>
                                        <p:cTn id="26" dur="2000" fill="hold"/>
                                        <p:tgtEl>
                                          <p:spTgt spid="43"/>
                                        </p:tgtEl>
                                        <p:attrNameLst>
                                          <p:attrName>ppt_x</p:attrName>
                                          <p:attrName>ppt_y</p:attrName>
                                        </p:attrNameLst>
                                      </p:cBhvr>
                                    </p:animMotion>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0" presetClass="path" presetSubtype="0" accel="50000" decel="50000" fill="hold" grpId="3" nodeType="clickEffect">
                                  <p:stCondLst>
                                    <p:cond delay="0"/>
                                  </p:stCondLst>
                                  <p:childTnLst>
                                    <p:animMotion origin="layout" path="M -0.24206 -0.23056 L -0.24206 -0.23056 C -0.24167 -0.24583 -0.24909 -0.2706 -0.24115 -0.27639 C -0.22201 -0.29074 -0.19948 -0.27708 -0.17865 -0.27801 C -0.1767 -0.27801 -0.17474 -0.27917 -0.17279 -0.2794 C -0.1586 -0.28032 -0.14441 -0.28032 -0.13034 -0.28079 C -0.12943 -0.28195 -0.12839 -0.28241 -0.12774 -0.2838 C -0.12357 -0.29236 -0.12644 -0.28866 -0.12448 -0.2956 C -0.1237 -0.29838 -0.12279 -0.3007 -0.12201 -0.30301 C -0.12123 -0.30509 -0.12019 -0.30695 -0.11941 -0.30903 C -0.11823 -0.31204 -0.11615 -0.31782 -0.11615 -0.31782 C -0.11862 -0.35139 -0.11355 -0.33588 -0.1211 -0.34167 C -0.12201 -0.34236 -0.12279 -0.34352 -0.12357 -0.34468 C -0.12774 -0.35532 -0.12266 -0.3419 -0.12696 -0.35486 C -0.12748 -0.35648 -0.128 -0.35787 -0.12865 -0.35949 C -0.12904 -0.36366 -0.13034 -0.37338 -0.13034 -0.37708 C -0.13034 -0.38449 -0.13008 -0.39213 -0.12943 -0.39931 C -0.1293 -0.40116 -0.12839 -0.40232 -0.12774 -0.4037 C -0.1211 -0.40324 -0.11446 -0.4037 -0.10782 -0.40232 C -0.10521 -0.40185 -0.10274 -0.39931 -0.10027 -0.39792 L -0.09778 -0.39653 L -0.09531 -0.39491 C -0.09415 -0.39352 -0.09296 -0.39213 -0.09192 -0.39051 C -0.09036 -0.38773 -0.0901 -0.38519 -0.08945 -0.38171 C -0.08971 -0.37477 -0.08984 -0.36782 -0.09023 -0.36088 C -0.09036 -0.35926 -0.09075 -0.35787 -0.09115 -0.35648 C -0.09205 -0.35232 -0.09348 -0.34769 -0.09531 -0.34468 C -0.09622 -0.34282 -0.09752 -0.34167 -0.09856 -0.34005 C -0.10417 -0.33148 -0.09804 -0.33935 -0.10365 -0.33264 C -0.10417 -0.33079 -0.10456 -0.3287 -0.10521 -0.32685 C -0.10599 -0.32477 -0.10769 -0.32338 -0.10782 -0.32083 C -0.10821 -0.31042 -0.10847 -0.29977 -0.10691 -0.28982 C -0.10652 -0.28727 -0.10417 -0.28843 -0.10274 -0.2882 C -0.09049 -0.2875 -0.07826 -0.28727 -0.06615 -0.28681 C -0.06445 -0.28634 -0.06263 -0.28634 -0.06107 -0.28542 C -0.06015 -0.28472 -0.05963 -0.28241 -0.05859 -0.28241 C -0.04166 -0.28102 -0.0198 -0.29306 -0.00768 -0.28079 L 0.00235 -0.2838 L 0.00235 -0.2838 L 0.00235 -0.1919 L 0.00235 -0.1919 " pathEditMode="relative" ptsTypes="AAAAAAAAAAAAAAAAAAAAAAAAAAAAAAAAAAAAAAAAA">
                                      <p:cBhvr>
                                        <p:cTn id="38" dur="2000" fill="hold"/>
                                        <p:tgtEl>
                                          <p:spTgt spid="43"/>
                                        </p:tgtEl>
                                        <p:attrNameLst>
                                          <p:attrName>ppt_x</p:attrName>
                                          <p:attrName>ppt_y</p:attrName>
                                        </p:attrNameLst>
                                      </p:cBhvr>
                                    </p:animMotion>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0" presetClass="path" presetSubtype="0" accel="50000" decel="50000" fill="hold" grpId="4" nodeType="clickEffect">
                                  <p:stCondLst>
                                    <p:cond delay="0"/>
                                  </p:stCondLst>
                                  <p:childTnLst>
                                    <p:animMotion origin="layout" path="M 0.00339 -0.1882 L 0.00339 -0.1882 C 0.00209 -0.18519 -0.00013 -0.18264 -0.00052 -0.1787 C -0.00312 -0.15093 -0.00052 -0.16366 0.00105 -0.15162 C 0.00157 -0.14769 0.0017 -0.1419 0.00261 -0.13796 C 0.003 -0.13611 0.00365 -0.13449 0.00404 -0.13264 C 0.0043 -0.13032 0.00443 -0.12801 0.00482 -0.1257 C 0.00521 -0.12431 0.00639 -0.12338 0.00639 -0.12176 C 0.00665 -0.09954 0.00586 -0.07732 0.0056 -0.05509 C 0.0056 -0.0456 0.0056 -0.03611 0.0056 -0.02639 " pathEditMode="relative" ptsTypes="AAAAAAAAAA">
                                      <p:cBhvr>
                                        <p:cTn id="50" dur="2000" fill="hold"/>
                                        <p:tgtEl>
                                          <p:spTgt spid="43"/>
                                        </p:tgtEl>
                                        <p:attrNameLst>
                                          <p:attrName>ppt_x</p:attrName>
                                          <p:attrName>ppt_y</p:attrName>
                                        </p:attrNameLst>
                                      </p:cBhvr>
                                    </p:animMotion>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0" grpId="0"/>
      <p:bldP spid="43" grpId="0" animBg="1"/>
      <p:bldP spid="43" grpId="1" animBg="1"/>
      <p:bldP spid="43" grpId="2" animBg="1"/>
      <p:bldP spid="43" grpId="3" animBg="1"/>
      <p:bldP spid="43" grpId="4" animBg="1"/>
      <p:bldP spid="47" grpId="0"/>
      <p:bldP spid="48" grpId="0"/>
      <p:bldP spid="26" grpId="0"/>
      <p:bldP spid="3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807BE50B-9071-457E-867D-C23F26974AC5}"/>
              </a:ext>
            </a:extLst>
          </p:cNvPr>
          <p:cNvGraphicFramePr>
            <a:graphicFrameLocks noChangeAspect="1"/>
          </p:cNvGraphicFramePr>
          <p:nvPr>
            <p:extLst>
              <p:ext uri="{D42A27DB-BD31-4B8C-83A1-F6EECF244321}">
                <p14:modId xmlns:p14="http://schemas.microsoft.com/office/powerpoint/2010/main" val="2408483776"/>
              </p:ext>
            </p:extLst>
          </p:nvPr>
        </p:nvGraphicFramePr>
        <p:xfrm>
          <a:off x="5467310" y="2833576"/>
          <a:ext cx="6634494" cy="3828953"/>
        </p:xfrm>
        <a:graphic>
          <a:graphicData uri="http://schemas.openxmlformats.org/presentationml/2006/ole">
            <mc:AlternateContent xmlns:mc="http://schemas.openxmlformats.org/markup-compatibility/2006">
              <mc:Choice xmlns:v="urn:schemas-microsoft-com:vml" Requires="v">
                <p:oleObj name="Equation" r:id="rId2" imgW="6565680" imgH="3797280" progId="Equation.DSMT4">
                  <p:embed/>
                </p:oleObj>
              </mc:Choice>
              <mc:Fallback>
                <p:oleObj name="Equation" r:id="rId2" imgW="6565680" imgH="3797280" progId="Equation.DSMT4">
                  <p:embed/>
                  <p:pic>
                    <p:nvPicPr>
                      <p:cNvPr id="92" name="Object 91">
                        <a:extLst>
                          <a:ext uri="{FF2B5EF4-FFF2-40B4-BE49-F238E27FC236}">
                            <a16:creationId xmlns:a16="http://schemas.microsoft.com/office/drawing/2014/main" id="{0C88F38D-CEBC-404B-9FA1-CC50F5481DF3}"/>
                          </a:ext>
                        </a:extLst>
                      </p:cNvPr>
                      <p:cNvPicPr>
                        <a:picLocks noChangeAspect="1" noChangeArrowheads="1"/>
                      </p:cNvPicPr>
                      <p:nvPr/>
                    </p:nvPicPr>
                    <p:blipFill>
                      <a:blip r:embed="rId3"/>
                      <a:srcRect/>
                      <a:stretch>
                        <a:fillRect/>
                      </a:stretch>
                    </p:blipFill>
                    <p:spPr bwMode="auto">
                      <a:xfrm>
                        <a:off x="5467310" y="2833576"/>
                        <a:ext cx="6634494" cy="3828953"/>
                      </a:xfrm>
                      <a:prstGeom prst="rect">
                        <a:avLst/>
                      </a:prstGeom>
                      <a:noFill/>
                    </p:spPr>
                  </p:pic>
                </p:oleObj>
              </mc:Fallback>
            </mc:AlternateContent>
          </a:graphicData>
        </a:graphic>
      </p:graphicFrame>
      <p:sp>
        <p:nvSpPr>
          <p:cNvPr id="3" name="Title 1">
            <a:extLst>
              <a:ext uri="{FF2B5EF4-FFF2-40B4-BE49-F238E27FC236}">
                <a16:creationId xmlns:a16="http://schemas.microsoft.com/office/drawing/2014/main" id="{1E7FAFFE-F3AE-4805-93E1-CBAB1DDAD6CF}"/>
              </a:ext>
            </a:extLst>
          </p:cNvPr>
          <p:cNvSpPr txBox="1">
            <a:spLocks/>
          </p:cNvSpPr>
          <p:nvPr/>
        </p:nvSpPr>
        <p:spPr>
          <a:xfrm>
            <a:off x="3427219" y="173739"/>
            <a:ext cx="5153608" cy="622840"/>
          </a:xfrm>
          <a:prstGeom prst="rect">
            <a:avLst/>
          </a:prstGeom>
        </p:spPr>
        <p:txBody>
          <a:bodyP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Asside on how to calculate n</a:t>
            </a:r>
            <a:endParaRPr lang="en-US" sz="3600" b="1" u="sng" dirty="0">
              <a:latin typeface="+mn-lt"/>
            </a:endParaRPr>
          </a:p>
        </p:txBody>
      </p:sp>
      <p:sp>
        <p:nvSpPr>
          <p:cNvPr id="4" name="TextBox 3">
            <a:extLst>
              <a:ext uri="{FF2B5EF4-FFF2-40B4-BE49-F238E27FC236}">
                <a16:creationId xmlns:a16="http://schemas.microsoft.com/office/drawing/2014/main" id="{1A04C93B-5D2C-4618-BFD5-B94C03B788ED}"/>
              </a:ext>
            </a:extLst>
          </p:cNvPr>
          <p:cNvSpPr txBox="1"/>
          <p:nvPr/>
        </p:nvSpPr>
        <p:spPr>
          <a:xfrm>
            <a:off x="164241" y="949727"/>
            <a:ext cx="10986437" cy="646331"/>
          </a:xfrm>
          <a:prstGeom prst="rect">
            <a:avLst/>
          </a:prstGeom>
          <a:noFill/>
        </p:spPr>
        <p:txBody>
          <a:bodyPr wrap="square" rtlCol="0">
            <a:spAutoFit/>
          </a:bodyPr>
          <a:lstStyle/>
          <a:p>
            <a:r>
              <a:rPr lang="en-US"/>
              <a:t>Might have noticed n (= # free electrons in sample per unit volume) shows up in our first formula for the current, and also in the resistivity.  We often need to calculate this number, and here’s a way to do that…</a:t>
            </a:r>
            <a:endParaRPr lang="en-US" dirty="0"/>
          </a:p>
        </p:txBody>
      </p:sp>
      <p:graphicFrame>
        <p:nvGraphicFramePr>
          <p:cNvPr id="8" name="Object 7">
            <a:extLst>
              <a:ext uri="{FF2B5EF4-FFF2-40B4-BE49-F238E27FC236}">
                <a16:creationId xmlns:a16="http://schemas.microsoft.com/office/drawing/2014/main" id="{E787323B-C694-4067-86AC-690D57B09A53}"/>
              </a:ext>
            </a:extLst>
          </p:cNvPr>
          <p:cNvGraphicFramePr>
            <a:graphicFrameLocks noChangeAspect="1"/>
          </p:cNvGraphicFramePr>
          <p:nvPr>
            <p:extLst>
              <p:ext uri="{D42A27DB-BD31-4B8C-83A1-F6EECF244321}">
                <p14:modId xmlns:p14="http://schemas.microsoft.com/office/powerpoint/2010/main" val="579975746"/>
              </p:ext>
            </p:extLst>
          </p:nvPr>
        </p:nvGraphicFramePr>
        <p:xfrm>
          <a:off x="299876" y="1922089"/>
          <a:ext cx="3350422" cy="569184"/>
        </p:xfrm>
        <a:graphic>
          <a:graphicData uri="http://schemas.openxmlformats.org/presentationml/2006/ole">
            <mc:AlternateContent xmlns:mc="http://schemas.openxmlformats.org/markup-compatibility/2006">
              <mc:Choice xmlns:v="urn:schemas-microsoft-com:vml" Requires="v">
                <p:oleObj name="Equation" r:id="rId4" imgW="2539800" imgH="431640" progId="Equation.DSMT4">
                  <p:embed/>
                </p:oleObj>
              </mc:Choice>
              <mc:Fallback>
                <p:oleObj name="Equation" r:id="rId4" imgW="2539800" imgH="431640" progId="Equation.DSMT4">
                  <p:embed/>
                  <p:pic>
                    <p:nvPicPr>
                      <p:cNvPr id="2" name="Object 1">
                        <a:extLst>
                          <a:ext uri="{FF2B5EF4-FFF2-40B4-BE49-F238E27FC236}">
                            <a16:creationId xmlns:a16="http://schemas.microsoft.com/office/drawing/2014/main" id="{807BE50B-9071-457E-867D-C23F26974AC5}"/>
                          </a:ext>
                        </a:extLst>
                      </p:cNvPr>
                      <p:cNvPicPr>
                        <a:picLocks noChangeAspect="1" noChangeArrowheads="1"/>
                      </p:cNvPicPr>
                      <p:nvPr/>
                    </p:nvPicPr>
                    <p:blipFill>
                      <a:blip r:embed="rId5"/>
                      <a:srcRect/>
                      <a:stretch>
                        <a:fillRect/>
                      </a:stretch>
                    </p:blipFill>
                    <p:spPr bwMode="auto">
                      <a:xfrm>
                        <a:off x="299876" y="1922089"/>
                        <a:ext cx="3350422" cy="569184"/>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7CA1D22A-A043-43C1-9F83-1E664859CBB6}"/>
              </a:ext>
            </a:extLst>
          </p:cNvPr>
          <p:cNvGraphicFramePr>
            <a:graphicFrameLocks noChangeAspect="1"/>
          </p:cNvGraphicFramePr>
          <p:nvPr>
            <p:extLst>
              <p:ext uri="{D42A27DB-BD31-4B8C-83A1-F6EECF244321}">
                <p14:modId xmlns:p14="http://schemas.microsoft.com/office/powerpoint/2010/main" val="3329038513"/>
              </p:ext>
            </p:extLst>
          </p:nvPr>
        </p:nvGraphicFramePr>
        <p:xfrm>
          <a:off x="512603" y="3000364"/>
          <a:ext cx="3834560" cy="243438"/>
        </p:xfrm>
        <a:graphic>
          <a:graphicData uri="http://schemas.openxmlformats.org/presentationml/2006/ole">
            <mc:AlternateContent xmlns:mc="http://schemas.openxmlformats.org/markup-compatibility/2006">
              <mc:Choice xmlns:v="urn:schemas-microsoft-com:vml" Requires="v">
                <p:oleObj name="Equation" r:id="rId6" imgW="3200400" imgH="203040" progId="Equation.DSMT4">
                  <p:embed/>
                </p:oleObj>
              </mc:Choice>
              <mc:Fallback>
                <p:oleObj name="Equation" r:id="rId6" imgW="3200400" imgH="203040" progId="Equation.DSMT4">
                  <p:embed/>
                  <p:pic>
                    <p:nvPicPr>
                      <p:cNvPr id="2" name="Object 1">
                        <a:extLst>
                          <a:ext uri="{FF2B5EF4-FFF2-40B4-BE49-F238E27FC236}">
                            <a16:creationId xmlns:a16="http://schemas.microsoft.com/office/drawing/2014/main" id="{807BE50B-9071-457E-867D-C23F26974AC5}"/>
                          </a:ext>
                        </a:extLst>
                      </p:cNvPr>
                      <p:cNvPicPr>
                        <a:picLocks noChangeAspect="1" noChangeArrowheads="1"/>
                      </p:cNvPicPr>
                      <p:nvPr/>
                    </p:nvPicPr>
                    <p:blipFill>
                      <a:blip r:embed="rId7"/>
                      <a:srcRect/>
                      <a:stretch>
                        <a:fillRect/>
                      </a:stretch>
                    </p:blipFill>
                    <p:spPr bwMode="auto">
                      <a:xfrm>
                        <a:off x="512603" y="3000364"/>
                        <a:ext cx="3834560" cy="243438"/>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8050D39F-CAED-4FBA-9689-9F7EDE7BE3F6}"/>
              </a:ext>
            </a:extLst>
          </p:cNvPr>
          <p:cNvGraphicFramePr>
            <a:graphicFrameLocks noChangeAspect="1"/>
          </p:cNvGraphicFramePr>
          <p:nvPr>
            <p:extLst>
              <p:ext uri="{D42A27DB-BD31-4B8C-83A1-F6EECF244321}">
                <p14:modId xmlns:p14="http://schemas.microsoft.com/office/powerpoint/2010/main" val="576695790"/>
              </p:ext>
            </p:extLst>
          </p:nvPr>
        </p:nvGraphicFramePr>
        <p:xfrm>
          <a:off x="496945" y="3470788"/>
          <a:ext cx="3293839" cy="292031"/>
        </p:xfrm>
        <a:graphic>
          <a:graphicData uri="http://schemas.openxmlformats.org/presentationml/2006/ole">
            <mc:AlternateContent xmlns:mc="http://schemas.openxmlformats.org/markup-compatibility/2006">
              <mc:Choice xmlns:v="urn:schemas-microsoft-com:vml" Requires="v">
                <p:oleObj name="Equation" r:id="rId8" imgW="2717640" imgH="241200" progId="Equation.DSMT4">
                  <p:embed/>
                </p:oleObj>
              </mc:Choice>
              <mc:Fallback>
                <p:oleObj name="Equation" r:id="rId8" imgW="2717640" imgH="241200" progId="Equation.DSMT4">
                  <p:embed/>
                  <p:pic>
                    <p:nvPicPr>
                      <p:cNvPr id="2" name="Object 1">
                        <a:extLst>
                          <a:ext uri="{FF2B5EF4-FFF2-40B4-BE49-F238E27FC236}">
                            <a16:creationId xmlns:a16="http://schemas.microsoft.com/office/drawing/2014/main" id="{807BE50B-9071-457E-867D-C23F26974AC5}"/>
                          </a:ext>
                        </a:extLst>
                      </p:cNvPr>
                      <p:cNvPicPr>
                        <a:picLocks noChangeAspect="1" noChangeArrowheads="1"/>
                      </p:cNvPicPr>
                      <p:nvPr/>
                    </p:nvPicPr>
                    <p:blipFill>
                      <a:blip r:embed="rId9"/>
                      <a:srcRect/>
                      <a:stretch>
                        <a:fillRect/>
                      </a:stretch>
                    </p:blipFill>
                    <p:spPr bwMode="auto">
                      <a:xfrm>
                        <a:off x="496945" y="3470788"/>
                        <a:ext cx="3293839" cy="292031"/>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E44AFAEE-A836-4954-8A36-23B3D02B4D49}"/>
              </a:ext>
            </a:extLst>
          </p:cNvPr>
          <p:cNvGraphicFramePr>
            <a:graphicFrameLocks noChangeAspect="1"/>
          </p:cNvGraphicFramePr>
          <p:nvPr>
            <p:extLst>
              <p:ext uri="{D42A27DB-BD31-4B8C-83A1-F6EECF244321}">
                <p14:modId xmlns:p14="http://schemas.microsoft.com/office/powerpoint/2010/main" val="1557731236"/>
              </p:ext>
            </p:extLst>
          </p:nvPr>
        </p:nvGraphicFramePr>
        <p:xfrm>
          <a:off x="484423" y="3974330"/>
          <a:ext cx="4549775" cy="508000"/>
        </p:xfrm>
        <a:graphic>
          <a:graphicData uri="http://schemas.openxmlformats.org/presentationml/2006/ole">
            <mc:AlternateContent xmlns:mc="http://schemas.openxmlformats.org/markup-compatibility/2006">
              <mc:Choice xmlns:v="urn:schemas-microsoft-com:vml" Requires="v">
                <p:oleObj name="Equation" r:id="rId10" imgW="3848040" imgH="431640" progId="Equation.DSMT4">
                  <p:embed/>
                </p:oleObj>
              </mc:Choice>
              <mc:Fallback>
                <p:oleObj name="Equation" r:id="rId10" imgW="3848040" imgH="431640" progId="Equation.DSMT4">
                  <p:embed/>
                  <p:pic>
                    <p:nvPicPr>
                      <p:cNvPr id="2" name="Object 1">
                        <a:extLst>
                          <a:ext uri="{FF2B5EF4-FFF2-40B4-BE49-F238E27FC236}">
                            <a16:creationId xmlns:a16="http://schemas.microsoft.com/office/drawing/2014/main" id="{807BE50B-9071-457E-867D-C23F26974AC5}"/>
                          </a:ext>
                        </a:extLst>
                      </p:cNvPr>
                      <p:cNvPicPr>
                        <a:picLocks noChangeAspect="1" noChangeArrowheads="1"/>
                      </p:cNvPicPr>
                      <p:nvPr/>
                    </p:nvPicPr>
                    <p:blipFill>
                      <a:blip r:embed="rId11"/>
                      <a:srcRect/>
                      <a:stretch>
                        <a:fillRect/>
                      </a:stretch>
                    </p:blipFill>
                    <p:spPr bwMode="auto">
                      <a:xfrm>
                        <a:off x="484423" y="3974330"/>
                        <a:ext cx="4549775" cy="508000"/>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88B87B74-DB22-4F9E-BE64-8BEAF1900C77}"/>
              </a:ext>
            </a:extLst>
          </p:cNvPr>
          <p:cNvGraphicFramePr>
            <a:graphicFrameLocks noChangeAspect="1"/>
          </p:cNvGraphicFramePr>
          <p:nvPr>
            <p:extLst>
              <p:ext uri="{D42A27DB-BD31-4B8C-83A1-F6EECF244321}">
                <p14:modId xmlns:p14="http://schemas.microsoft.com/office/powerpoint/2010/main" val="3078475782"/>
              </p:ext>
            </p:extLst>
          </p:nvPr>
        </p:nvGraphicFramePr>
        <p:xfrm>
          <a:off x="484423" y="4613746"/>
          <a:ext cx="3973513" cy="257175"/>
        </p:xfrm>
        <a:graphic>
          <a:graphicData uri="http://schemas.openxmlformats.org/presentationml/2006/ole">
            <mc:AlternateContent xmlns:mc="http://schemas.openxmlformats.org/markup-compatibility/2006">
              <mc:Choice xmlns:v="urn:schemas-microsoft-com:vml" Requires="v">
                <p:oleObj name="Equation" r:id="rId12" imgW="3504960" imgH="228600" progId="Equation.DSMT4">
                  <p:embed/>
                </p:oleObj>
              </mc:Choice>
              <mc:Fallback>
                <p:oleObj name="Equation" r:id="rId12" imgW="3504960" imgH="228600" progId="Equation.DSMT4">
                  <p:embed/>
                  <p:pic>
                    <p:nvPicPr>
                      <p:cNvPr id="2" name="Object 1">
                        <a:extLst>
                          <a:ext uri="{FF2B5EF4-FFF2-40B4-BE49-F238E27FC236}">
                            <a16:creationId xmlns:a16="http://schemas.microsoft.com/office/drawing/2014/main" id="{807BE50B-9071-457E-867D-C23F26974AC5}"/>
                          </a:ext>
                        </a:extLst>
                      </p:cNvPr>
                      <p:cNvPicPr>
                        <a:picLocks noChangeAspect="1" noChangeArrowheads="1"/>
                      </p:cNvPicPr>
                      <p:nvPr/>
                    </p:nvPicPr>
                    <p:blipFill>
                      <a:blip r:embed="rId13"/>
                      <a:srcRect/>
                      <a:stretch>
                        <a:fillRect/>
                      </a:stretch>
                    </p:blipFill>
                    <p:spPr bwMode="auto">
                      <a:xfrm>
                        <a:off x="484423" y="4613746"/>
                        <a:ext cx="3973513" cy="257175"/>
                      </a:xfrm>
                      <a:prstGeom prst="rect">
                        <a:avLst/>
                      </a:prstGeom>
                      <a:noFill/>
                    </p:spPr>
                  </p:pic>
                </p:oleObj>
              </mc:Fallback>
            </mc:AlternateContent>
          </a:graphicData>
        </a:graphic>
      </p:graphicFrame>
      <p:pic>
        <p:nvPicPr>
          <p:cNvPr id="14" name="Picture 13">
            <a:extLst>
              <a:ext uri="{FF2B5EF4-FFF2-40B4-BE49-F238E27FC236}">
                <a16:creationId xmlns:a16="http://schemas.microsoft.com/office/drawing/2014/main" id="{ED6B65C9-01C4-4E85-8AD9-1A371AB19B3A}"/>
              </a:ext>
            </a:extLst>
          </p:cNvPr>
          <p:cNvPicPr>
            <a:picLocks noChangeAspect="1"/>
          </p:cNvPicPr>
          <p:nvPr/>
        </p:nvPicPr>
        <p:blipFill>
          <a:blip r:embed="rId14"/>
          <a:stretch>
            <a:fillRect/>
          </a:stretch>
        </p:blipFill>
        <p:spPr>
          <a:xfrm>
            <a:off x="2644738" y="5002337"/>
            <a:ext cx="2105383" cy="1660192"/>
          </a:xfrm>
          <a:prstGeom prst="rect">
            <a:avLst/>
          </a:prstGeom>
        </p:spPr>
      </p:pic>
      <mc:AlternateContent xmlns:mc="http://schemas.openxmlformats.org/markup-compatibility/2006" xmlns:p14="http://schemas.microsoft.com/office/powerpoint/2010/main">
        <mc:Choice Requires="p14">
          <p:contentPart p14:bwMode="auto" r:id="rId15">
            <p14:nvContentPartPr>
              <p14:cNvPr id="15" name="Ink 14">
                <a:extLst>
                  <a:ext uri="{FF2B5EF4-FFF2-40B4-BE49-F238E27FC236}">
                    <a16:creationId xmlns:a16="http://schemas.microsoft.com/office/drawing/2014/main" id="{D94A2548-0B4C-49BC-A76B-3DB8696975C4}"/>
                  </a:ext>
                </a:extLst>
              </p14:cNvPr>
              <p14:cNvContentPartPr/>
              <p14:nvPr/>
            </p14:nvContentPartPr>
            <p14:xfrm>
              <a:off x="2725020" y="5377868"/>
              <a:ext cx="422280" cy="263763"/>
            </p14:xfrm>
          </p:contentPart>
        </mc:Choice>
        <mc:Fallback xmlns="">
          <p:pic>
            <p:nvPicPr>
              <p:cNvPr id="15" name="Ink 14">
                <a:extLst>
                  <a:ext uri="{FF2B5EF4-FFF2-40B4-BE49-F238E27FC236}">
                    <a16:creationId xmlns:a16="http://schemas.microsoft.com/office/drawing/2014/main" id="{D94A2548-0B4C-49BC-A76B-3DB8696975C4}"/>
                  </a:ext>
                </a:extLst>
              </p:cNvPr>
              <p:cNvPicPr/>
              <p:nvPr/>
            </p:nvPicPr>
            <p:blipFill>
              <a:blip r:embed="rId16"/>
              <a:stretch>
                <a:fillRect/>
              </a:stretch>
            </p:blipFill>
            <p:spPr>
              <a:xfrm>
                <a:off x="2707380" y="5360236"/>
                <a:ext cx="457920" cy="299387"/>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6" name="Ink 15">
                <a:extLst>
                  <a:ext uri="{FF2B5EF4-FFF2-40B4-BE49-F238E27FC236}">
                    <a16:creationId xmlns:a16="http://schemas.microsoft.com/office/drawing/2014/main" id="{6B04506F-D61A-48F1-91AB-B7BA6DD143EE}"/>
                  </a:ext>
                </a:extLst>
              </p14:cNvPr>
              <p14:cNvContentPartPr/>
              <p14:nvPr/>
            </p14:nvContentPartPr>
            <p14:xfrm>
              <a:off x="1818992" y="4935593"/>
              <a:ext cx="813240" cy="549720"/>
            </p14:xfrm>
          </p:contentPart>
        </mc:Choice>
        <mc:Fallback xmlns="">
          <p:pic>
            <p:nvPicPr>
              <p:cNvPr id="16" name="Ink 15">
                <a:extLst>
                  <a:ext uri="{FF2B5EF4-FFF2-40B4-BE49-F238E27FC236}">
                    <a16:creationId xmlns:a16="http://schemas.microsoft.com/office/drawing/2014/main" id="{6B04506F-D61A-48F1-91AB-B7BA6DD143EE}"/>
                  </a:ext>
                </a:extLst>
              </p:cNvPr>
              <p:cNvPicPr/>
              <p:nvPr/>
            </p:nvPicPr>
            <p:blipFill>
              <a:blip r:embed="rId18"/>
              <a:stretch>
                <a:fillRect/>
              </a:stretch>
            </p:blipFill>
            <p:spPr>
              <a:xfrm>
                <a:off x="1801352" y="4917593"/>
                <a:ext cx="848880" cy="585360"/>
              </a:xfrm>
              <a:prstGeom prst="rect">
                <a:avLst/>
              </a:prstGeom>
            </p:spPr>
          </p:pic>
        </mc:Fallback>
      </mc:AlternateContent>
      <p:sp>
        <p:nvSpPr>
          <p:cNvPr id="17" name="TextBox 16">
            <a:extLst>
              <a:ext uri="{FF2B5EF4-FFF2-40B4-BE49-F238E27FC236}">
                <a16:creationId xmlns:a16="http://schemas.microsoft.com/office/drawing/2014/main" id="{6D76F2E7-C6D5-4D14-B95E-6E3E0C702C79}"/>
              </a:ext>
            </a:extLst>
          </p:cNvPr>
          <p:cNvSpPr txBox="1"/>
          <p:nvPr/>
        </p:nvSpPr>
        <p:spPr>
          <a:xfrm>
            <a:off x="809618" y="5377868"/>
            <a:ext cx="1499026" cy="584775"/>
          </a:xfrm>
          <a:prstGeom prst="rect">
            <a:avLst/>
          </a:prstGeom>
          <a:noFill/>
          <a:ln>
            <a:solidFill>
              <a:srgbClr val="7030A0"/>
            </a:solidFill>
          </a:ln>
        </p:spPr>
        <p:txBody>
          <a:bodyPr wrap="square" rtlCol="0">
            <a:spAutoFit/>
          </a:bodyPr>
          <a:lstStyle/>
          <a:p>
            <a:pPr algn="ctr"/>
            <a:r>
              <a:rPr lang="en-US" sz="1600"/>
              <a:t>Don’t forget to convert to kg!</a:t>
            </a:r>
            <a:endParaRPr lang="en-US"/>
          </a:p>
        </p:txBody>
      </p:sp>
      <p:sp>
        <p:nvSpPr>
          <p:cNvPr id="18" name="TextBox 17">
            <a:extLst>
              <a:ext uri="{FF2B5EF4-FFF2-40B4-BE49-F238E27FC236}">
                <a16:creationId xmlns:a16="http://schemas.microsoft.com/office/drawing/2014/main" id="{33F3B840-3B87-4CEB-9CDD-7C319B0DA67C}"/>
              </a:ext>
            </a:extLst>
          </p:cNvPr>
          <p:cNvSpPr txBox="1"/>
          <p:nvPr/>
        </p:nvSpPr>
        <p:spPr>
          <a:xfrm>
            <a:off x="5432622" y="1959657"/>
            <a:ext cx="3834560" cy="338554"/>
          </a:xfrm>
          <a:prstGeom prst="rect">
            <a:avLst/>
          </a:prstGeom>
          <a:noFill/>
        </p:spPr>
        <p:txBody>
          <a:bodyPr wrap="square" rtlCol="0">
            <a:spAutoFit/>
          </a:bodyPr>
          <a:lstStyle/>
          <a:p>
            <a:r>
              <a:rPr lang="en-US" sz="1600"/>
              <a:t>And if you’d like to see how we got that…..</a:t>
            </a:r>
          </a:p>
        </p:txBody>
      </p:sp>
    </p:spTree>
    <p:extLst>
      <p:ext uri="{BB962C8B-B14F-4D97-AF65-F5344CB8AC3E}">
        <p14:creationId xmlns:p14="http://schemas.microsoft.com/office/powerpoint/2010/main" val="2131584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par>
                                <p:cTn id="36" presetID="10"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485C5-F8D9-4399-A747-426050DA8BCF}"/>
              </a:ext>
            </a:extLst>
          </p:cNvPr>
          <p:cNvSpPr txBox="1">
            <a:spLocks/>
          </p:cNvSpPr>
          <p:nvPr/>
        </p:nvSpPr>
        <p:spPr>
          <a:xfrm>
            <a:off x="5286036" y="192883"/>
            <a:ext cx="1854740" cy="567289"/>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Example</a:t>
            </a:r>
            <a:endParaRPr lang="en-US" sz="3600" b="1" u="sng" dirty="0">
              <a:latin typeface="+mn-lt"/>
            </a:endParaRPr>
          </a:p>
        </p:txBody>
      </p:sp>
      <p:graphicFrame>
        <p:nvGraphicFramePr>
          <p:cNvPr id="3" name="Object 2">
            <a:extLst>
              <a:ext uri="{FF2B5EF4-FFF2-40B4-BE49-F238E27FC236}">
                <a16:creationId xmlns:a16="http://schemas.microsoft.com/office/drawing/2014/main" id="{35F83F00-CF5B-471D-84A3-99B1242B269F}"/>
              </a:ext>
            </a:extLst>
          </p:cNvPr>
          <p:cNvGraphicFramePr>
            <a:graphicFrameLocks noChangeAspect="1"/>
          </p:cNvGraphicFramePr>
          <p:nvPr>
            <p:extLst>
              <p:ext uri="{D42A27DB-BD31-4B8C-83A1-F6EECF244321}">
                <p14:modId xmlns:p14="http://schemas.microsoft.com/office/powerpoint/2010/main" val="3012379869"/>
              </p:ext>
            </p:extLst>
          </p:nvPr>
        </p:nvGraphicFramePr>
        <p:xfrm>
          <a:off x="243666" y="192883"/>
          <a:ext cx="2452687" cy="2978150"/>
        </p:xfrm>
        <a:graphic>
          <a:graphicData uri="http://schemas.openxmlformats.org/presentationml/2006/ole">
            <mc:AlternateContent xmlns:mc="http://schemas.openxmlformats.org/markup-compatibility/2006">
              <mc:Choice xmlns:v="urn:schemas-microsoft-com:vml" Requires="v">
                <p:oleObj name="Bitmap Image" r:id="rId2" imgW="2057400" imgH="2781360" progId="Paint.Picture">
                  <p:embed/>
                </p:oleObj>
              </mc:Choice>
              <mc:Fallback>
                <p:oleObj name="Bitmap Image" r:id="rId2" imgW="2057400" imgH="2781360" progId="Paint.Picture">
                  <p:embed/>
                  <p:pic>
                    <p:nvPicPr>
                      <p:cNvPr id="4" name="Object 3">
                        <a:extLst>
                          <a:ext uri="{FF2B5EF4-FFF2-40B4-BE49-F238E27FC236}">
                            <a16:creationId xmlns:a16="http://schemas.microsoft.com/office/drawing/2014/main" id="{ADA8DED1-1410-4720-B3C5-B05181BC2A10}"/>
                          </a:ext>
                        </a:extLst>
                      </p:cNvPr>
                      <p:cNvPicPr>
                        <a:picLocks noChangeAspect="1" noChangeArrowheads="1"/>
                      </p:cNvPicPr>
                      <p:nvPr/>
                    </p:nvPicPr>
                    <p:blipFill>
                      <a:blip r:embed="rId3"/>
                      <a:srcRect l="4124" t="2347" r="5154" b="16432"/>
                      <a:stretch>
                        <a:fillRect/>
                      </a:stretch>
                    </p:blipFill>
                    <p:spPr bwMode="auto">
                      <a:xfrm>
                        <a:off x="243666" y="192883"/>
                        <a:ext cx="2452687" cy="2978150"/>
                      </a:xfrm>
                      <a:prstGeom prst="rect">
                        <a:avLst/>
                      </a:prstGeom>
                      <a:noFill/>
                    </p:spPr>
                  </p:pic>
                </p:oleObj>
              </mc:Fallback>
            </mc:AlternateContent>
          </a:graphicData>
        </a:graphic>
      </p:graphicFrame>
      <p:sp>
        <p:nvSpPr>
          <p:cNvPr id="4" name="Rectangle 3">
            <a:extLst>
              <a:ext uri="{FF2B5EF4-FFF2-40B4-BE49-F238E27FC236}">
                <a16:creationId xmlns:a16="http://schemas.microsoft.com/office/drawing/2014/main" id="{8402B140-0FC2-4264-81B2-8DA54F225BD7}"/>
              </a:ext>
            </a:extLst>
          </p:cNvPr>
          <p:cNvSpPr/>
          <p:nvPr/>
        </p:nvSpPr>
        <p:spPr>
          <a:xfrm>
            <a:off x="3597310" y="1066902"/>
            <a:ext cx="7562102" cy="584775"/>
          </a:xfrm>
          <a:prstGeom prst="rect">
            <a:avLst/>
          </a:prstGeom>
        </p:spPr>
        <p:txBody>
          <a:bodyPr wrap="square">
            <a:spAutoFit/>
          </a:bodyPr>
          <a:lstStyle/>
          <a:p>
            <a:r>
              <a:rPr lang="en-US" sz="1600" dirty="0">
                <a:solidFill>
                  <a:srgbClr val="0070C0"/>
                </a:solidFill>
                <a:latin typeface="Calibri" panose="020F0502020204030204" pitchFamily="34" charset="0"/>
                <a:ea typeface="Calibri" panose="020F0502020204030204" pitchFamily="34" charset="0"/>
                <a:cs typeface="Times New Roman" panose="02020603050405020304" pitchFamily="18" charset="0"/>
              </a:rPr>
              <a:t>Suppose we hook </a:t>
            </a:r>
            <a:r>
              <a:rPr lang="en-US" sz="1600">
                <a:solidFill>
                  <a:srgbClr val="0070C0"/>
                </a:solidFill>
                <a:latin typeface="Calibri" panose="020F0502020204030204" pitchFamily="34" charset="0"/>
                <a:ea typeface="Calibri" panose="020F0502020204030204" pitchFamily="34" charset="0"/>
                <a:cs typeface="Times New Roman" panose="02020603050405020304" pitchFamily="18" charset="0"/>
              </a:rPr>
              <a:t>a 100V battery </a:t>
            </a:r>
            <a:r>
              <a:rPr lang="en-US" sz="1600" dirty="0">
                <a:solidFill>
                  <a:srgbClr val="0070C0"/>
                </a:solidFill>
                <a:latin typeface="Calibri" panose="020F0502020204030204" pitchFamily="34" charset="0"/>
                <a:ea typeface="Calibri" panose="020F0502020204030204" pitchFamily="34" charset="0"/>
                <a:cs typeface="Times New Roman" panose="02020603050405020304" pitchFamily="18" charset="0"/>
              </a:rPr>
              <a:t>up to a Germanium resistor via </a:t>
            </a:r>
            <a:r>
              <a:rPr lang="en-US" sz="1600">
                <a:solidFill>
                  <a:srgbClr val="0070C0"/>
                </a:solidFill>
                <a:latin typeface="Calibri" panose="020F0502020204030204" pitchFamily="34" charset="0"/>
                <a:ea typeface="Calibri" panose="020F0502020204030204" pitchFamily="34" charset="0"/>
                <a:cs typeface="Times New Roman" panose="02020603050405020304" pitchFamily="18" charset="0"/>
              </a:rPr>
              <a:t>two (for the sake of discussion) resistanceless </a:t>
            </a:r>
            <a:r>
              <a:rPr lang="en-US" sz="1600" dirty="0">
                <a:solidFill>
                  <a:srgbClr val="0070C0"/>
                </a:solidFill>
                <a:latin typeface="Calibri" panose="020F0502020204030204" pitchFamily="34" charset="0"/>
                <a:ea typeface="Calibri" panose="020F0502020204030204" pitchFamily="34" charset="0"/>
                <a:cs typeface="Times New Roman" panose="02020603050405020304" pitchFamily="18" charset="0"/>
              </a:rPr>
              <a:t>copper wires</a:t>
            </a:r>
            <a:r>
              <a:rPr lang="en-US" sz="1600">
                <a:solidFill>
                  <a:srgbClr val="0070C0"/>
                </a:solidFill>
                <a:latin typeface="Calibri" panose="020F0502020204030204" pitchFamily="34" charset="0"/>
                <a:ea typeface="Calibri" panose="020F0502020204030204" pitchFamily="34" charset="0"/>
                <a:cs typeface="Times New Roman" panose="02020603050405020304" pitchFamily="18" charset="0"/>
              </a:rPr>
              <a:t>.  </a:t>
            </a:r>
            <a:endParaRPr lang="en-US" sz="1600"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91F5AA55-CEB6-4401-A8DC-A861E0E2A865}"/>
              </a:ext>
            </a:extLst>
          </p:cNvPr>
          <p:cNvSpPr txBox="1"/>
          <p:nvPr/>
        </p:nvSpPr>
        <p:spPr>
          <a:xfrm>
            <a:off x="3597310" y="1750049"/>
            <a:ext cx="3832139" cy="338554"/>
          </a:xfrm>
          <a:prstGeom prst="rect">
            <a:avLst/>
          </a:prstGeom>
          <a:noFill/>
        </p:spPr>
        <p:txBody>
          <a:bodyPr wrap="none" rtlCol="0">
            <a:spAutoFit/>
          </a:bodyPr>
          <a:lstStyle/>
          <a:p>
            <a:r>
              <a:rPr lang="en-US" sz="1600" dirty="0">
                <a:solidFill>
                  <a:srgbClr val="0070C0"/>
                </a:solidFill>
              </a:rPr>
              <a:t>(a) What’s the resistance of the </a:t>
            </a:r>
            <a:r>
              <a:rPr lang="en-US" sz="1600">
                <a:solidFill>
                  <a:srgbClr val="0070C0"/>
                </a:solidFill>
              </a:rPr>
              <a:t>Ge resistor?</a:t>
            </a:r>
            <a:endParaRPr lang="en-US" sz="1600" dirty="0">
              <a:solidFill>
                <a:srgbClr val="0070C0"/>
              </a:solidFill>
            </a:endParaRPr>
          </a:p>
        </p:txBody>
      </p:sp>
      <p:graphicFrame>
        <p:nvGraphicFramePr>
          <p:cNvPr id="7" name="Object 6">
            <a:extLst>
              <a:ext uri="{FF2B5EF4-FFF2-40B4-BE49-F238E27FC236}">
                <a16:creationId xmlns:a16="http://schemas.microsoft.com/office/drawing/2014/main" id="{43C55C33-CFA0-4480-A993-248715370464}"/>
              </a:ext>
            </a:extLst>
          </p:cNvPr>
          <p:cNvGraphicFramePr>
            <a:graphicFrameLocks noChangeAspect="1"/>
          </p:cNvGraphicFramePr>
          <p:nvPr>
            <p:extLst>
              <p:ext uri="{D42A27DB-BD31-4B8C-83A1-F6EECF244321}">
                <p14:modId xmlns:p14="http://schemas.microsoft.com/office/powerpoint/2010/main" val="1971641897"/>
              </p:ext>
            </p:extLst>
          </p:nvPr>
        </p:nvGraphicFramePr>
        <p:xfrm>
          <a:off x="3968992" y="2283872"/>
          <a:ext cx="709612" cy="511175"/>
        </p:xfrm>
        <a:graphic>
          <a:graphicData uri="http://schemas.openxmlformats.org/presentationml/2006/ole">
            <mc:AlternateContent xmlns:mc="http://schemas.openxmlformats.org/markup-compatibility/2006">
              <mc:Choice xmlns:v="urn:schemas-microsoft-com:vml" Requires="v">
                <p:oleObj name="Equation" r:id="rId4" imgW="545760" imgH="393480" progId="Equation.DSMT4">
                  <p:embed/>
                </p:oleObj>
              </mc:Choice>
              <mc:Fallback>
                <p:oleObj name="Equation" r:id="rId4" imgW="545760" imgH="393480" progId="Equation.DSMT4">
                  <p:embed/>
                  <p:pic>
                    <p:nvPicPr>
                      <p:cNvPr id="16" name="Object 15">
                        <a:extLst>
                          <a:ext uri="{FF2B5EF4-FFF2-40B4-BE49-F238E27FC236}">
                            <a16:creationId xmlns:a16="http://schemas.microsoft.com/office/drawing/2014/main" id="{72757A6B-3E48-4B43-9823-7D0EC42CED96}"/>
                          </a:ext>
                        </a:extLst>
                      </p:cNvPr>
                      <p:cNvPicPr>
                        <a:picLocks noChangeAspect="1" noChangeArrowheads="1"/>
                      </p:cNvPicPr>
                      <p:nvPr/>
                    </p:nvPicPr>
                    <p:blipFill>
                      <a:blip r:embed="rId5"/>
                      <a:srcRect/>
                      <a:stretch>
                        <a:fillRect/>
                      </a:stretch>
                    </p:blipFill>
                    <p:spPr bwMode="auto">
                      <a:xfrm>
                        <a:off x="3968992" y="2283872"/>
                        <a:ext cx="709612" cy="511175"/>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21A3FD0C-B51E-4CD8-BB14-FD569C4961A9}"/>
              </a:ext>
            </a:extLst>
          </p:cNvPr>
          <p:cNvSpPr txBox="1"/>
          <p:nvPr/>
        </p:nvSpPr>
        <p:spPr>
          <a:xfrm>
            <a:off x="3597310" y="3003749"/>
            <a:ext cx="3687997" cy="338554"/>
          </a:xfrm>
          <a:prstGeom prst="rect">
            <a:avLst/>
          </a:prstGeom>
          <a:noFill/>
        </p:spPr>
        <p:txBody>
          <a:bodyPr wrap="none" rtlCol="0">
            <a:spAutoFit/>
          </a:bodyPr>
          <a:lstStyle/>
          <a:p>
            <a:r>
              <a:rPr lang="en-US" sz="1600" dirty="0">
                <a:solidFill>
                  <a:srgbClr val="0070C0"/>
                </a:solidFill>
              </a:rPr>
              <a:t>(b) What’s </a:t>
            </a:r>
            <a:r>
              <a:rPr lang="en-US" sz="1600">
                <a:solidFill>
                  <a:srgbClr val="0070C0"/>
                </a:solidFill>
              </a:rPr>
              <a:t>the current </a:t>
            </a:r>
            <a:r>
              <a:rPr lang="en-US" sz="1600" dirty="0">
                <a:solidFill>
                  <a:srgbClr val="0070C0"/>
                </a:solidFill>
              </a:rPr>
              <a:t>running through it?</a:t>
            </a:r>
            <a:endParaRPr lang="en-US" dirty="0">
              <a:solidFill>
                <a:srgbClr val="0070C0"/>
              </a:solidFill>
            </a:endParaRPr>
          </a:p>
        </p:txBody>
      </p:sp>
      <p:graphicFrame>
        <p:nvGraphicFramePr>
          <p:cNvPr id="10" name="Object 9">
            <a:extLst>
              <a:ext uri="{FF2B5EF4-FFF2-40B4-BE49-F238E27FC236}">
                <a16:creationId xmlns:a16="http://schemas.microsoft.com/office/drawing/2014/main" id="{587E3097-0AC3-490F-A7D5-635A145FFCCD}"/>
              </a:ext>
            </a:extLst>
          </p:cNvPr>
          <p:cNvGraphicFramePr>
            <a:graphicFrameLocks noChangeAspect="1"/>
          </p:cNvGraphicFramePr>
          <p:nvPr>
            <p:extLst>
              <p:ext uri="{D42A27DB-BD31-4B8C-83A1-F6EECF244321}">
                <p14:modId xmlns:p14="http://schemas.microsoft.com/office/powerpoint/2010/main" val="1108683543"/>
              </p:ext>
            </p:extLst>
          </p:nvPr>
        </p:nvGraphicFramePr>
        <p:xfrm>
          <a:off x="4009704" y="3995511"/>
          <a:ext cx="738188" cy="523875"/>
        </p:xfrm>
        <a:graphic>
          <a:graphicData uri="http://schemas.openxmlformats.org/presentationml/2006/ole">
            <mc:AlternateContent xmlns:mc="http://schemas.openxmlformats.org/markup-compatibility/2006">
              <mc:Choice xmlns:v="urn:schemas-microsoft-com:vml" Requires="v">
                <p:oleObj name="Equation" r:id="rId6" imgW="558720" imgH="393480" progId="Equation.DSMT4">
                  <p:embed/>
                </p:oleObj>
              </mc:Choice>
              <mc:Fallback>
                <p:oleObj name="Equation" r:id="rId6" imgW="558720" imgH="393480" progId="Equation.DSMT4">
                  <p:embed/>
                  <p:pic>
                    <p:nvPicPr>
                      <p:cNvPr id="21" name="Object 20">
                        <a:extLst>
                          <a:ext uri="{FF2B5EF4-FFF2-40B4-BE49-F238E27FC236}">
                            <a16:creationId xmlns:a16="http://schemas.microsoft.com/office/drawing/2014/main" id="{D38379A6-9BA3-44D4-AD91-9FE592B6F1CB}"/>
                          </a:ext>
                        </a:extLst>
                      </p:cNvPr>
                      <p:cNvPicPr>
                        <a:picLocks noChangeAspect="1" noChangeArrowheads="1"/>
                      </p:cNvPicPr>
                      <p:nvPr/>
                    </p:nvPicPr>
                    <p:blipFill>
                      <a:blip r:embed="rId7"/>
                      <a:srcRect/>
                      <a:stretch>
                        <a:fillRect/>
                      </a:stretch>
                    </p:blipFill>
                    <p:spPr bwMode="auto">
                      <a:xfrm>
                        <a:off x="4009704" y="3995511"/>
                        <a:ext cx="738188" cy="523875"/>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FF6C37DF-4AAA-425A-A721-DC808A2E3DE3}"/>
              </a:ext>
            </a:extLst>
          </p:cNvPr>
          <p:cNvSpPr txBox="1"/>
          <p:nvPr/>
        </p:nvSpPr>
        <p:spPr>
          <a:xfrm>
            <a:off x="497698" y="5160434"/>
            <a:ext cx="6596421" cy="338554"/>
          </a:xfrm>
          <a:prstGeom prst="rect">
            <a:avLst/>
          </a:prstGeom>
          <a:noFill/>
        </p:spPr>
        <p:txBody>
          <a:bodyPr wrap="none" rtlCol="0">
            <a:spAutoFit/>
          </a:bodyPr>
          <a:lstStyle/>
          <a:p>
            <a:r>
              <a:rPr lang="en-US" sz="1600" dirty="0">
                <a:solidFill>
                  <a:srgbClr val="0070C0"/>
                </a:solidFill>
              </a:rPr>
              <a:t>(c) What’s the power delivered by the battery, and dissipated by </a:t>
            </a:r>
            <a:r>
              <a:rPr lang="en-US" sz="1600">
                <a:solidFill>
                  <a:srgbClr val="0070C0"/>
                </a:solidFill>
              </a:rPr>
              <a:t>the resistor?</a:t>
            </a:r>
            <a:endParaRPr lang="en-US" sz="1600" dirty="0">
              <a:solidFill>
                <a:srgbClr val="0070C0"/>
              </a:solidFill>
            </a:endParaRPr>
          </a:p>
        </p:txBody>
      </p:sp>
      <p:graphicFrame>
        <p:nvGraphicFramePr>
          <p:cNvPr id="12" name="Object 11">
            <a:extLst>
              <a:ext uri="{FF2B5EF4-FFF2-40B4-BE49-F238E27FC236}">
                <a16:creationId xmlns:a16="http://schemas.microsoft.com/office/drawing/2014/main" id="{BE2EF835-A8A4-438A-A164-525A2CC2452C}"/>
              </a:ext>
            </a:extLst>
          </p:cNvPr>
          <p:cNvGraphicFramePr>
            <a:graphicFrameLocks noChangeAspect="1"/>
          </p:cNvGraphicFramePr>
          <p:nvPr>
            <p:extLst>
              <p:ext uri="{D42A27DB-BD31-4B8C-83A1-F6EECF244321}">
                <p14:modId xmlns:p14="http://schemas.microsoft.com/office/powerpoint/2010/main" val="2787711347"/>
              </p:ext>
            </p:extLst>
          </p:nvPr>
        </p:nvGraphicFramePr>
        <p:xfrm>
          <a:off x="693840" y="5649780"/>
          <a:ext cx="877887" cy="315913"/>
        </p:xfrm>
        <a:graphic>
          <a:graphicData uri="http://schemas.openxmlformats.org/presentationml/2006/ole">
            <mc:AlternateContent xmlns:mc="http://schemas.openxmlformats.org/markup-compatibility/2006">
              <mc:Choice xmlns:v="urn:schemas-microsoft-com:vml" Requires="v">
                <p:oleObj name="Equation" r:id="rId8" imgW="634680" imgH="228600" progId="Equation.DSMT4">
                  <p:embed/>
                </p:oleObj>
              </mc:Choice>
              <mc:Fallback>
                <p:oleObj name="Equation" r:id="rId8" imgW="634680" imgH="228600" progId="Equation.DSMT4">
                  <p:embed/>
                  <p:pic>
                    <p:nvPicPr>
                      <p:cNvPr id="24" name="Object 23">
                        <a:extLst>
                          <a:ext uri="{FF2B5EF4-FFF2-40B4-BE49-F238E27FC236}">
                            <a16:creationId xmlns:a16="http://schemas.microsoft.com/office/drawing/2014/main" id="{70427D2E-E74D-4680-9672-8E8C2E31E2F9}"/>
                          </a:ext>
                        </a:extLst>
                      </p:cNvPr>
                      <p:cNvPicPr>
                        <a:picLocks noChangeAspect="1" noChangeArrowheads="1"/>
                      </p:cNvPicPr>
                      <p:nvPr/>
                    </p:nvPicPr>
                    <p:blipFill>
                      <a:blip r:embed="rId9"/>
                      <a:srcRect/>
                      <a:stretch>
                        <a:fillRect/>
                      </a:stretch>
                    </p:blipFill>
                    <p:spPr bwMode="auto">
                      <a:xfrm>
                        <a:off x="693840" y="5649780"/>
                        <a:ext cx="877887" cy="315913"/>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8DCB8F2D-FCDD-4F0B-9173-E2FFE17CF341}"/>
              </a:ext>
            </a:extLst>
          </p:cNvPr>
          <p:cNvGraphicFramePr>
            <a:graphicFrameLocks noChangeAspect="1"/>
          </p:cNvGraphicFramePr>
          <p:nvPr>
            <p:extLst>
              <p:ext uri="{D42A27DB-BD31-4B8C-83A1-F6EECF244321}">
                <p14:modId xmlns:p14="http://schemas.microsoft.com/office/powerpoint/2010/main" val="330487092"/>
              </p:ext>
            </p:extLst>
          </p:nvPr>
        </p:nvGraphicFramePr>
        <p:xfrm>
          <a:off x="4097318" y="5667243"/>
          <a:ext cx="882650" cy="298450"/>
        </p:xfrm>
        <a:graphic>
          <a:graphicData uri="http://schemas.openxmlformats.org/presentationml/2006/ole">
            <mc:AlternateContent xmlns:mc="http://schemas.openxmlformats.org/markup-compatibility/2006">
              <mc:Choice xmlns:v="urn:schemas-microsoft-com:vml" Requires="v">
                <p:oleObj name="Equation" r:id="rId10" imgW="660240" imgH="228600" progId="Equation.DSMT4">
                  <p:embed/>
                </p:oleObj>
              </mc:Choice>
              <mc:Fallback>
                <p:oleObj name="Equation" r:id="rId10" imgW="660240" imgH="228600" progId="Equation.DSMT4">
                  <p:embed/>
                  <p:pic>
                    <p:nvPicPr>
                      <p:cNvPr id="28" name="Object 27">
                        <a:extLst>
                          <a:ext uri="{FF2B5EF4-FFF2-40B4-BE49-F238E27FC236}">
                            <a16:creationId xmlns:a16="http://schemas.microsoft.com/office/drawing/2014/main" id="{0B971321-32D0-4218-8744-9A726A33D99D}"/>
                          </a:ext>
                        </a:extLst>
                      </p:cNvPr>
                      <p:cNvPicPr>
                        <a:picLocks noChangeAspect="1" noChangeArrowheads="1"/>
                      </p:cNvPicPr>
                      <p:nvPr/>
                    </p:nvPicPr>
                    <p:blipFill>
                      <a:blip r:embed="rId11"/>
                      <a:srcRect/>
                      <a:stretch>
                        <a:fillRect/>
                      </a:stretch>
                    </p:blipFill>
                    <p:spPr bwMode="auto">
                      <a:xfrm>
                        <a:off x="4097318" y="5667243"/>
                        <a:ext cx="882650" cy="298450"/>
                      </a:xfrm>
                      <a:prstGeom prst="rect">
                        <a:avLst/>
                      </a:prstGeom>
                      <a:noFill/>
                    </p:spPr>
                  </p:pic>
                </p:oleObj>
              </mc:Fallback>
            </mc:AlternateContent>
          </a:graphicData>
        </a:graphic>
      </p:graphicFrame>
      <p:pic>
        <p:nvPicPr>
          <p:cNvPr id="17" name="Picture 16">
            <a:extLst>
              <a:ext uri="{FF2B5EF4-FFF2-40B4-BE49-F238E27FC236}">
                <a16:creationId xmlns:a16="http://schemas.microsoft.com/office/drawing/2014/main" id="{3F7A2190-A7BE-470A-8A28-2B622B23071D}"/>
              </a:ext>
            </a:extLst>
          </p:cNvPr>
          <p:cNvPicPr>
            <a:picLocks noChangeAspect="1"/>
          </p:cNvPicPr>
          <p:nvPr/>
        </p:nvPicPr>
        <p:blipFill>
          <a:blip r:embed="rId12"/>
          <a:stretch>
            <a:fillRect/>
          </a:stretch>
        </p:blipFill>
        <p:spPr>
          <a:xfrm>
            <a:off x="721597" y="3073651"/>
            <a:ext cx="1700261" cy="2007075"/>
          </a:xfrm>
          <a:prstGeom prst="rect">
            <a:avLst/>
          </a:prstGeom>
        </p:spPr>
      </p:pic>
      <p:graphicFrame>
        <p:nvGraphicFramePr>
          <p:cNvPr id="18" name="Object 17">
            <a:extLst>
              <a:ext uri="{FF2B5EF4-FFF2-40B4-BE49-F238E27FC236}">
                <a16:creationId xmlns:a16="http://schemas.microsoft.com/office/drawing/2014/main" id="{27B38E76-A374-4DE8-A261-92BC31718553}"/>
              </a:ext>
            </a:extLst>
          </p:cNvPr>
          <p:cNvGraphicFramePr>
            <a:graphicFrameLocks noChangeAspect="1"/>
          </p:cNvGraphicFramePr>
          <p:nvPr>
            <p:extLst>
              <p:ext uri="{D42A27DB-BD31-4B8C-83A1-F6EECF244321}">
                <p14:modId xmlns:p14="http://schemas.microsoft.com/office/powerpoint/2010/main" val="3401642828"/>
              </p:ext>
            </p:extLst>
          </p:nvPr>
        </p:nvGraphicFramePr>
        <p:xfrm>
          <a:off x="7100043" y="2445170"/>
          <a:ext cx="658812" cy="265113"/>
        </p:xfrm>
        <a:graphic>
          <a:graphicData uri="http://schemas.openxmlformats.org/presentationml/2006/ole">
            <mc:AlternateContent xmlns:mc="http://schemas.openxmlformats.org/markup-compatibility/2006">
              <mc:Choice xmlns:v="urn:schemas-microsoft-com:vml" Requires="v">
                <p:oleObj name="Equation" r:id="rId13" imgW="507960" imgH="203040" progId="Equation.DSMT4">
                  <p:embed/>
                </p:oleObj>
              </mc:Choice>
              <mc:Fallback>
                <p:oleObj name="Equation" r:id="rId13" imgW="507960" imgH="203040" progId="Equation.DSMT4">
                  <p:embed/>
                  <p:pic>
                    <p:nvPicPr>
                      <p:cNvPr id="7" name="Object 6">
                        <a:extLst>
                          <a:ext uri="{FF2B5EF4-FFF2-40B4-BE49-F238E27FC236}">
                            <a16:creationId xmlns:a16="http://schemas.microsoft.com/office/drawing/2014/main" id="{43C55C33-CFA0-4480-A993-248715370464}"/>
                          </a:ext>
                        </a:extLst>
                      </p:cNvPr>
                      <p:cNvPicPr>
                        <a:picLocks noChangeAspect="1" noChangeArrowheads="1"/>
                      </p:cNvPicPr>
                      <p:nvPr/>
                    </p:nvPicPr>
                    <p:blipFill>
                      <a:blip r:embed="rId14"/>
                      <a:srcRect/>
                      <a:stretch>
                        <a:fillRect/>
                      </a:stretch>
                    </p:blipFill>
                    <p:spPr bwMode="auto">
                      <a:xfrm>
                        <a:off x="7100043" y="2445170"/>
                        <a:ext cx="658812" cy="265113"/>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FA9719AC-5277-4357-8B56-C34E8A88EC04}"/>
              </a:ext>
            </a:extLst>
          </p:cNvPr>
          <p:cNvGraphicFramePr>
            <a:graphicFrameLocks noChangeAspect="1"/>
          </p:cNvGraphicFramePr>
          <p:nvPr>
            <p:extLst>
              <p:ext uri="{D42A27DB-BD31-4B8C-83A1-F6EECF244321}">
                <p14:modId xmlns:p14="http://schemas.microsoft.com/office/powerpoint/2010/main" val="4058638650"/>
              </p:ext>
            </p:extLst>
          </p:nvPr>
        </p:nvGraphicFramePr>
        <p:xfrm>
          <a:off x="4716463" y="2289840"/>
          <a:ext cx="2290762" cy="511175"/>
        </p:xfrm>
        <a:graphic>
          <a:graphicData uri="http://schemas.openxmlformats.org/presentationml/2006/ole">
            <mc:AlternateContent xmlns:mc="http://schemas.openxmlformats.org/markup-compatibility/2006">
              <mc:Choice xmlns:v="urn:schemas-microsoft-com:vml" Requires="v">
                <p:oleObj name="Equation" r:id="rId15" imgW="1765080" imgH="393480" progId="Equation.DSMT4">
                  <p:embed/>
                </p:oleObj>
              </mc:Choice>
              <mc:Fallback>
                <p:oleObj name="Equation" r:id="rId15" imgW="1765080" imgH="393480" progId="Equation.DSMT4">
                  <p:embed/>
                  <p:pic>
                    <p:nvPicPr>
                      <p:cNvPr id="18" name="Object 17">
                        <a:extLst>
                          <a:ext uri="{FF2B5EF4-FFF2-40B4-BE49-F238E27FC236}">
                            <a16:creationId xmlns:a16="http://schemas.microsoft.com/office/drawing/2014/main" id="{27B38E76-A374-4DE8-A261-92BC31718553}"/>
                          </a:ext>
                        </a:extLst>
                      </p:cNvPr>
                      <p:cNvPicPr>
                        <a:picLocks noChangeAspect="1" noChangeArrowheads="1"/>
                      </p:cNvPicPr>
                      <p:nvPr/>
                    </p:nvPicPr>
                    <p:blipFill>
                      <a:blip r:embed="rId16"/>
                      <a:srcRect/>
                      <a:stretch>
                        <a:fillRect/>
                      </a:stretch>
                    </p:blipFill>
                    <p:spPr bwMode="auto">
                      <a:xfrm>
                        <a:off x="4716463" y="2289840"/>
                        <a:ext cx="2290762" cy="511175"/>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1EE13696-0E62-4D51-A621-B9D2E3B2E83C}"/>
              </a:ext>
            </a:extLst>
          </p:cNvPr>
          <p:cNvSpPr txBox="1"/>
          <p:nvPr/>
        </p:nvSpPr>
        <p:spPr>
          <a:xfrm flipH="1">
            <a:off x="3940294" y="3441038"/>
            <a:ext cx="3090366" cy="338554"/>
          </a:xfrm>
          <a:prstGeom prst="rect">
            <a:avLst/>
          </a:prstGeom>
          <a:noFill/>
        </p:spPr>
        <p:txBody>
          <a:bodyPr wrap="square" rtlCol="0">
            <a:spAutoFit/>
          </a:bodyPr>
          <a:lstStyle/>
          <a:p>
            <a:r>
              <a:rPr lang="en-US" sz="1600"/>
              <a:t>We can use Ohm’s Law!</a:t>
            </a:r>
          </a:p>
        </p:txBody>
      </p:sp>
      <p:graphicFrame>
        <p:nvGraphicFramePr>
          <p:cNvPr id="22" name="Object 21">
            <a:extLst>
              <a:ext uri="{FF2B5EF4-FFF2-40B4-BE49-F238E27FC236}">
                <a16:creationId xmlns:a16="http://schemas.microsoft.com/office/drawing/2014/main" id="{E2F27081-2331-4F9E-B26B-F081B716ED26}"/>
              </a:ext>
            </a:extLst>
          </p:cNvPr>
          <p:cNvGraphicFramePr>
            <a:graphicFrameLocks noChangeAspect="1"/>
          </p:cNvGraphicFramePr>
          <p:nvPr>
            <p:extLst>
              <p:ext uri="{D42A27DB-BD31-4B8C-83A1-F6EECF244321}">
                <p14:modId xmlns:p14="http://schemas.microsoft.com/office/powerpoint/2010/main" val="1974409869"/>
              </p:ext>
            </p:extLst>
          </p:nvPr>
        </p:nvGraphicFramePr>
        <p:xfrm>
          <a:off x="4827939" y="3979381"/>
          <a:ext cx="704850" cy="574675"/>
        </p:xfrm>
        <a:graphic>
          <a:graphicData uri="http://schemas.openxmlformats.org/presentationml/2006/ole">
            <mc:AlternateContent xmlns:mc="http://schemas.openxmlformats.org/markup-compatibility/2006">
              <mc:Choice xmlns:v="urn:schemas-microsoft-com:vml" Requires="v">
                <p:oleObj name="Equation" r:id="rId17" imgW="533160" imgH="431640" progId="Equation.DSMT4">
                  <p:embed/>
                </p:oleObj>
              </mc:Choice>
              <mc:Fallback>
                <p:oleObj name="Equation" r:id="rId17" imgW="533160" imgH="431640" progId="Equation.DSMT4">
                  <p:embed/>
                  <p:pic>
                    <p:nvPicPr>
                      <p:cNvPr id="10" name="Object 9">
                        <a:extLst>
                          <a:ext uri="{FF2B5EF4-FFF2-40B4-BE49-F238E27FC236}">
                            <a16:creationId xmlns:a16="http://schemas.microsoft.com/office/drawing/2014/main" id="{587E3097-0AC3-490F-A7D5-635A145FFCCD}"/>
                          </a:ext>
                        </a:extLst>
                      </p:cNvPr>
                      <p:cNvPicPr>
                        <a:picLocks noChangeAspect="1" noChangeArrowheads="1"/>
                      </p:cNvPicPr>
                      <p:nvPr/>
                    </p:nvPicPr>
                    <p:blipFill>
                      <a:blip r:embed="rId18"/>
                      <a:srcRect/>
                      <a:stretch>
                        <a:fillRect/>
                      </a:stretch>
                    </p:blipFill>
                    <p:spPr bwMode="auto">
                      <a:xfrm>
                        <a:off x="4827939" y="3979381"/>
                        <a:ext cx="704850" cy="5746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9">
            <p14:nvContentPartPr>
              <p14:cNvPr id="23" name="Ink 22">
                <a:extLst>
                  <a:ext uri="{FF2B5EF4-FFF2-40B4-BE49-F238E27FC236}">
                    <a16:creationId xmlns:a16="http://schemas.microsoft.com/office/drawing/2014/main" id="{55AD7379-3897-4B1A-BE6B-320906FD97EC}"/>
                  </a:ext>
                </a:extLst>
              </p14:cNvPr>
              <p14:cNvContentPartPr/>
              <p14:nvPr/>
            </p14:nvContentPartPr>
            <p14:xfrm>
              <a:off x="5495672" y="3635769"/>
              <a:ext cx="1219680" cy="441584"/>
            </p14:xfrm>
          </p:contentPart>
        </mc:Choice>
        <mc:Fallback xmlns="">
          <p:pic>
            <p:nvPicPr>
              <p:cNvPr id="23" name="Ink 22">
                <a:extLst>
                  <a:ext uri="{FF2B5EF4-FFF2-40B4-BE49-F238E27FC236}">
                    <a16:creationId xmlns:a16="http://schemas.microsoft.com/office/drawing/2014/main" id="{55AD7379-3897-4B1A-BE6B-320906FD97EC}"/>
                  </a:ext>
                </a:extLst>
              </p:cNvPr>
              <p:cNvPicPr/>
              <p:nvPr/>
            </p:nvPicPr>
            <p:blipFill>
              <a:blip r:embed="rId20"/>
              <a:stretch>
                <a:fillRect/>
              </a:stretch>
            </p:blipFill>
            <p:spPr>
              <a:xfrm>
                <a:off x="5477672" y="3618134"/>
                <a:ext cx="1255320" cy="477213"/>
              </a:xfrm>
              <a:prstGeom prst="rect">
                <a:avLst/>
              </a:prstGeom>
            </p:spPr>
          </p:pic>
        </mc:Fallback>
      </mc:AlternateContent>
      <p:sp>
        <p:nvSpPr>
          <p:cNvPr id="24" name="TextBox 23">
            <a:extLst>
              <a:ext uri="{FF2B5EF4-FFF2-40B4-BE49-F238E27FC236}">
                <a16:creationId xmlns:a16="http://schemas.microsoft.com/office/drawing/2014/main" id="{8A752D3C-5210-48B6-87CF-0A1FF300BB30}"/>
              </a:ext>
            </a:extLst>
          </p:cNvPr>
          <p:cNvSpPr txBox="1"/>
          <p:nvPr/>
        </p:nvSpPr>
        <p:spPr>
          <a:xfrm>
            <a:off x="6835700" y="3441038"/>
            <a:ext cx="1678682" cy="338554"/>
          </a:xfrm>
          <a:prstGeom prst="rect">
            <a:avLst/>
          </a:prstGeom>
          <a:noFill/>
        </p:spPr>
        <p:txBody>
          <a:bodyPr wrap="square" rtlCol="0">
            <a:spAutoFit/>
          </a:bodyPr>
          <a:lstStyle/>
          <a:p>
            <a:r>
              <a:rPr lang="en-US" sz="1600"/>
              <a:t>But what is </a:t>
            </a:r>
            <a:r>
              <a:rPr lang="el-GR" sz="1600"/>
              <a:t>Δ</a:t>
            </a:r>
            <a:r>
              <a:rPr lang="en-US" sz="1600"/>
              <a:t>V</a:t>
            </a:r>
            <a:r>
              <a:rPr lang="en-US" sz="1600" baseline="-25000"/>
              <a:t>R</a:t>
            </a:r>
            <a:r>
              <a:rPr lang="en-US" sz="1600"/>
              <a:t>?</a:t>
            </a:r>
          </a:p>
        </p:txBody>
      </p:sp>
      <p:sp>
        <p:nvSpPr>
          <p:cNvPr id="25" name="TextBox 24">
            <a:extLst>
              <a:ext uri="{FF2B5EF4-FFF2-40B4-BE49-F238E27FC236}">
                <a16:creationId xmlns:a16="http://schemas.microsoft.com/office/drawing/2014/main" id="{ADC71E4F-3E8A-4016-991C-6BFDD0100E04}"/>
              </a:ext>
            </a:extLst>
          </p:cNvPr>
          <p:cNvSpPr txBox="1"/>
          <p:nvPr/>
        </p:nvSpPr>
        <p:spPr>
          <a:xfrm>
            <a:off x="8471940" y="3416962"/>
            <a:ext cx="3677618" cy="1600438"/>
          </a:xfrm>
          <a:prstGeom prst="rect">
            <a:avLst/>
          </a:prstGeom>
          <a:noFill/>
        </p:spPr>
        <p:txBody>
          <a:bodyPr wrap="square" rtlCol="0">
            <a:spAutoFit/>
          </a:bodyPr>
          <a:lstStyle/>
          <a:p>
            <a:r>
              <a:rPr lang="en-US" sz="1400"/>
              <a:t>The wires are presumed approximately resistance-less (a good assumption), and will therefore have negligible potential difference across them.  Therefore basically all the potential difference of the battery will be used up by the resistor.  We’ll see how to relax this assumption later.  </a:t>
            </a:r>
          </a:p>
        </p:txBody>
      </p:sp>
      <p:graphicFrame>
        <p:nvGraphicFramePr>
          <p:cNvPr id="26" name="Object 25">
            <a:extLst>
              <a:ext uri="{FF2B5EF4-FFF2-40B4-BE49-F238E27FC236}">
                <a16:creationId xmlns:a16="http://schemas.microsoft.com/office/drawing/2014/main" id="{2699C466-C6D0-41AE-B133-8373DD5DF8DB}"/>
              </a:ext>
            </a:extLst>
          </p:cNvPr>
          <p:cNvGraphicFramePr>
            <a:graphicFrameLocks noChangeAspect="1"/>
          </p:cNvGraphicFramePr>
          <p:nvPr>
            <p:extLst>
              <p:ext uri="{D42A27DB-BD31-4B8C-83A1-F6EECF244321}">
                <p14:modId xmlns:p14="http://schemas.microsoft.com/office/powerpoint/2010/main" val="2765170768"/>
              </p:ext>
            </p:extLst>
          </p:nvPr>
        </p:nvGraphicFramePr>
        <p:xfrm>
          <a:off x="5752293" y="3974323"/>
          <a:ext cx="706438" cy="574675"/>
        </p:xfrm>
        <a:graphic>
          <a:graphicData uri="http://schemas.openxmlformats.org/presentationml/2006/ole">
            <mc:AlternateContent xmlns:mc="http://schemas.openxmlformats.org/markup-compatibility/2006">
              <mc:Choice xmlns:v="urn:schemas-microsoft-com:vml" Requires="v">
                <p:oleObj name="Equation" r:id="rId21" imgW="533160" imgH="431640" progId="Equation.DSMT4">
                  <p:embed/>
                </p:oleObj>
              </mc:Choice>
              <mc:Fallback>
                <p:oleObj name="Equation" r:id="rId21" imgW="533160" imgH="431640" progId="Equation.DSMT4">
                  <p:embed/>
                  <p:pic>
                    <p:nvPicPr>
                      <p:cNvPr id="21" name="Object 20">
                        <a:extLst>
                          <a:ext uri="{FF2B5EF4-FFF2-40B4-BE49-F238E27FC236}">
                            <a16:creationId xmlns:a16="http://schemas.microsoft.com/office/drawing/2014/main" id="{7EFC57F5-77AE-4C2A-B1C5-B88EDBECF44E}"/>
                          </a:ext>
                        </a:extLst>
                      </p:cNvPr>
                      <p:cNvPicPr>
                        <a:picLocks noChangeAspect="1" noChangeArrowheads="1"/>
                      </p:cNvPicPr>
                      <p:nvPr/>
                    </p:nvPicPr>
                    <p:blipFill>
                      <a:blip r:embed="rId22"/>
                      <a:srcRect/>
                      <a:stretch>
                        <a:fillRect/>
                      </a:stretch>
                    </p:blipFill>
                    <p:spPr bwMode="auto">
                      <a:xfrm>
                        <a:off x="5752293" y="3974323"/>
                        <a:ext cx="706438" cy="574675"/>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0B5BEC0F-F83D-435D-A254-89545518CDC8}"/>
              </a:ext>
            </a:extLst>
          </p:cNvPr>
          <p:cNvGraphicFramePr>
            <a:graphicFrameLocks noChangeAspect="1"/>
          </p:cNvGraphicFramePr>
          <p:nvPr>
            <p:extLst>
              <p:ext uri="{D42A27DB-BD31-4B8C-83A1-F6EECF244321}">
                <p14:modId xmlns:p14="http://schemas.microsoft.com/office/powerpoint/2010/main" val="2935839031"/>
              </p:ext>
            </p:extLst>
          </p:nvPr>
        </p:nvGraphicFramePr>
        <p:xfrm>
          <a:off x="6627813" y="4117975"/>
          <a:ext cx="706437" cy="236538"/>
        </p:xfrm>
        <a:graphic>
          <a:graphicData uri="http://schemas.openxmlformats.org/presentationml/2006/ole">
            <mc:AlternateContent xmlns:mc="http://schemas.openxmlformats.org/markup-compatibility/2006">
              <mc:Choice xmlns:v="urn:schemas-microsoft-com:vml" Requires="v">
                <p:oleObj name="Equation" r:id="rId23" imgW="533160" imgH="177480" progId="Equation.DSMT4">
                  <p:embed/>
                </p:oleObj>
              </mc:Choice>
              <mc:Fallback>
                <p:oleObj name="Equation" r:id="rId23" imgW="533160" imgH="177480" progId="Equation.DSMT4">
                  <p:embed/>
                  <p:pic>
                    <p:nvPicPr>
                      <p:cNvPr id="26" name="Object 25">
                        <a:extLst>
                          <a:ext uri="{FF2B5EF4-FFF2-40B4-BE49-F238E27FC236}">
                            <a16:creationId xmlns:a16="http://schemas.microsoft.com/office/drawing/2014/main" id="{2699C466-C6D0-41AE-B133-8373DD5DF8DB}"/>
                          </a:ext>
                        </a:extLst>
                      </p:cNvPr>
                      <p:cNvPicPr>
                        <a:picLocks noChangeAspect="1" noChangeArrowheads="1"/>
                      </p:cNvPicPr>
                      <p:nvPr/>
                    </p:nvPicPr>
                    <p:blipFill>
                      <a:blip r:embed="rId24"/>
                      <a:srcRect/>
                      <a:stretch>
                        <a:fillRect/>
                      </a:stretch>
                    </p:blipFill>
                    <p:spPr bwMode="auto">
                      <a:xfrm>
                        <a:off x="6627813" y="4117975"/>
                        <a:ext cx="706437" cy="236538"/>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5CC99730-35DE-415C-9952-D518BA006583}"/>
              </a:ext>
            </a:extLst>
          </p:cNvPr>
          <p:cNvGraphicFramePr>
            <a:graphicFrameLocks noChangeAspect="1"/>
          </p:cNvGraphicFramePr>
          <p:nvPr>
            <p:extLst>
              <p:ext uri="{D42A27DB-BD31-4B8C-83A1-F6EECF244321}">
                <p14:modId xmlns:p14="http://schemas.microsoft.com/office/powerpoint/2010/main" val="2380165995"/>
              </p:ext>
            </p:extLst>
          </p:nvPr>
        </p:nvGraphicFramePr>
        <p:xfrm>
          <a:off x="912863" y="6051801"/>
          <a:ext cx="1487488" cy="280988"/>
        </p:xfrm>
        <a:graphic>
          <a:graphicData uri="http://schemas.openxmlformats.org/presentationml/2006/ole">
            <mc:AlternateContent xmlns:mc="http://schemas.openxmlformats.org/markup-compatibility/2006">
              <mc:Choice xmlns:v="urn:schemas-microsoft-com:vml" Requires="v">
                <p:oleObj name="Equation" r:id="rId25" imgW="1079280" imgH="203040" progId="Equation.DSMT4">
                  <p:embed/>
                </p:oleObj>
              </mc:Choice>
              <mc:Fallback>
                <p:oleObj name="Equation" r:id="rId25" imgW="1079280" imgH="203040" progId="Equation.DSMT4">
                  <p:embed/>
                  <p:pic>
                    <p:nvPicPr>
                      <p:cNvPr id="12" name="Object 11">
                        <a:extLst>
                          <a:ext uri="{FF2B5EF4-FFF2-40B4-BE49-F238E27FC236}">
                            <a16:creationId xmlns:a16="http://schemas.microsoft.com/office/drawing/2014/main" id="{BE2EF835-A8A4-438A-A164-525A2CC2452C}"/>
                          </a:ext>
                        </a:extLst>
                      </p:cNvPr>
                      <p:cNvPicPr>
                        <a:picLocks noChangeAspect="1" noChangeArrowheads="1"/>
                      </p:cNvPicPr>
                      <p:nvPr/>
                    </p:nvPicPr>
                    <p:blipFill>
                      <a:blip r:embed="rId26"/>
                      <a:srcRect/>
                      <a:stretch>
                        <a:fillRect/>
                      </a:stretch>
                    </p:blipFill>
                    <p:spPr bwMode="auto">
                      <a:xfrm>
                        <a:off x="912863" y="6051801"/>
                        <a:ext cx="1487488" cy="280988"/>
                      </a:xfrm>
                      <a:prstGeom prst="rect">
                        <a:avLst/>
                      </a:prstGeom>
                      <a:noFill/>
                    </p:spPr>
                  </p:pic>
                </p:oleObj>
              </mc:Fallback>
            </mc:AlternateContent>
          </a:graphicData>
        </a:graphic>
      </p:graphicFrame>
      <p:graphicFrame>
        <p:nvGraphicFramePr>
          <p:cNvPr id="31" name="Object 30">
            <a:extLst>
              <a:ext uri="{FF2B5EF4-FFF2-40B4-BE49-F238E27FC236}">
                <a16:creationId xmlns:a16="http://schemas.microsoft.com/office/drawing/2014/main" id="{E7E520A7-C6C6-4A36-9A42-359230B3AC5D}"/>
              </a:ext>
            </a:extLst>
          </p:cNvPr>
          <p:cNvGraphicFramePr>
            <a:graphicFrameLocks noChangeAspect="1"/>
          </p:cNvGraphicFramePr>
          <p:nvPr>
            <p:extLst>
              <p:ext uri="{D42A27DB-BD31-4B8C-83A1-F6EECF244321}">
                <p14:modId xmlns:p14="http://schemas.microsoft.com/office/powerpoint/2010/main" val="724463957"/>
              </p:ext>
            </p:extLst>
          </p:nvPr>
        </p:nvGraphicFramePr>
        <p:xfrm>
          <a:off x="912863" y="6461568"/>
          <a:ext cx="665162" cy="280987"/>
        </p:xfrm>
        <a:graphic>
          <a:graphicData uri="http://schemas.openxmlformats.org/presentationml/2006/ole">
            <mc:AlternateContent xmlns:mc="http://schemas.openxmlformats.org/markup-compatibility/2006">
              <mc:Choice xmlns:v="urn:schemas-microsoft-com:vml" Requires="v">
                <p:oleObj name="Equation" r:id="rId27" imgW="482400" imgH="203040" progId="Equation.DSMT4">
                  <p:embed/>
                </p:oleObj>
              </mc:Choice>
              <mc:Fallback>
                <p:oleObj name="Equation" r:id="rId27" imgW="482400" imgH="203040" progId="Equation.DSMT4">
                  <p:embed/>
                  <p:pic>
                    <p:nvPicPr>
                      <p:cNvPr id="28" name="Object 27">
                        <a:extLst>
                          <a:ext uri="{FF2B5EF4-FFF2-40B4-BE49-F238E27FC236}">
                            <a16:creationId xmlns:a16="http://schemas.microsoft.com/office/drawing/2014/main" id="{5CC99730-35DE-415C-9952-D518BA006583}"/>
                          </a:ext>
                        </a:extLst>
                      </p:cNvPr>
                      <p:cNvPicPr>
                        <a:picLocks noChangeAspect="1" noChangeArrowheads="1"/>
                      </p:cNvPicPr>
                      <p:nvPr/>
                    </p:nvPicPr>
                    <p:blipFill>
                      <a:blip r:embed="rId28"/>
                      <a:srcRect/>
                      <a:stretch>
                        <a:fillRect/>
                      </a:stretch>
                    </p:blipFill>
                    <p:spPr bwMode="auto">
                      <a:xfrm>
                        <a:off x="912863" y="6461568"/>
                        <a:ext cx="665162" cy="280987"/>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A24C611C-DCA5-4140-ABE9-8DB6CC687DA7}"/>
              </a:ext>
            </a:extLst>
          </p:cNvPr>
          <p:cNvGraphicFramePr>
            <a:graphicFrameLocks noChangeAspect="1"/>
          </p:cNvGraphicFramePr>
          <p:nvPr>
            <p:extLst>
              <p:ext uri="{D42A27DB-BD31-4B8C-83A1-F6EECF244321}">
                <p14:modId xmlns:p14="http://schemas.microsoft.com/office/powerpoint/2010/main" val="2343421187"/>
              </p:ext>
            </p:extLst>
          </p:nvPr>
        </p:nvGraphicFramePr>
        <p:xfrm>
          <a:off x="7793227" y="5669687"/>
          <a:ext cx="781050" cy="315913"/>
        </p:xfrm>
        <a:graphic>
          <a:graphicData uri="http://schemas.openxmlformats.org/presentationml/2006/ole">
            <mc:AlternateContent xmlns:mc="http://schemas.openxmlformats.org/markup-compatibility/2006">
              <mc:Choice xmlns:v="urn:schemas-microsoft-com:vml" Requires="v">
                <p:oleObj name="Equation" r:id="rId29" imgW="583920" imgH="241200" progId="Equation.DSMT4">
                  <p:embed/>
                </p:oleObj>
              </mc:Choice>
              <mc:Fallback>
                <p:oleObj name="Equation" r:id="rId29" imgW="583920" imgH="241200" progId="Equation.DSMT4">
                  <p:embed/>
                  <p:pic>
                    <p:nvPicPr>
                      <p:cNvPr id="14" name="Object 13">
                        <a:extLst>
                          <a:ext uri="{FF2B5EF4-FFF2-40B4-BE49-F238E27FC236}">
                            <a16:creationId xmlns:a16="http://schemas.microsoft.com/office/drawing/2014/main" id="{8DCB8F2D-FCDD-4F0B-9173-E2FFE17CF341}"/>
                          </a:ext>
                        </a:extLst>
                      </p:cNvPr>
                      <p:cNvPicPr>
                        <a:picLocks noChangeAspect="1" noChangeArrowheads="1"/>
                      </p:cNvPicPr>
                      <p:nvPr/>
                    </p:nvPicPr>
                    <p:blipFill>
                      <a:blip r:embed="rId30"/>
                      <a:srcRect/>
                      <a:stretch>
                        <a:fillRect/>
                      </a:stretch>
                    </p:blipFill>
                    <p:spPr bwMode="auto">
                      <a:xfrm>
                        <a:off x="7793227" y="5669687"/>
                        <a:ext cx="781050" cy="315913"/>
                      </a:xfrm>
                      <a:prstGeom prst="rect">
                        <a:avLst/>
                      </a:prstGeom>
                      <a:noFill/>
                    </p:spPr>
                  </p:pic>
                </p:oleObj>
              </mc:Fallback>
            </mc:AlternateContent>
          </a:graphicData>
        </a:graphic>
      </p:graphicFrame>
      <p:graphicFrame>
        <p:nvGraphicFramePr>
          <p:cNvPr id="33" name="Object 32">
            <a:extLst>
              <a:ext uri="{FF2B5EF4-FFF2-40B4-BE49-F238E27FC236}">
                <a16:creationId xmlns:a16="http://schemas.microsoft.com/office/drawing/2014/main" id="{96515A2C-A36E-4A05-B4F4-18931A419FD1}"/>
              </a:ext>
            </a:extLst>
          </p:cNvPr>
          <p:cNvGraphicFramePr>
            <a:graphicFrameLocks noChangeAspect="1"/>
          </p:cNvGraphicFramePr>
          <p:nvPr>
            <p:extLst>
              <p:ext uri="{D42A27DB-BD31-4B8C-83A1-F6EECF244321}">
                <p14:modId xmlns:p14="http://schemas.microsoft.com/office/powerpoint/2010/main" val="2264309636"/>
              </p:ext>
            </p:extLst>
          </p:nvPr>
        </p:nvGraphicFramePr>
        <p:xfrm>
          <a:off x="4329465" y="6082572"/>
          <a:ext cx="1443038" cy="265112"/>
        </p:xfrm>
        <a:graphic>
          <a:graphicData uri="http://schemas.openxmlformats.org/presentationml/2006/ole">
            <mc:AlternateContent xmlns:mc="http://schemas.openxmlformats.org/markup-compatibility/2006">
              <mc:Choice xmlns:v="urn:schemas-microsoft-com:vml" Requires="v">
                <p:oleObj name="Equation" r:id="rId31" imgW="1079280" imgH="203040" progId="Equation.DSMT4">
                  <p:embed/>
                </p:oleObj>
              </mc:Choice>
              <mc:Fallback>
                <p:oleObj name="Equation" r:id="rId31" imgW="1079280" imgH="203040" progId="Equation.DSMT4">
                  <p:embed/>
                  <p:pic>
                    <p:nvPicPr>
                      <p:cNvPr id="14" name="Object 13">
                        <a:extLst>
                          <a:ext uri="{FF2B5EF4-FFF2-40B4-BE49-F238E27FC236}">
                            <a16:creationId xmlns:a16="http://schemas.microsoft.com/office/drawing/2014/main" id="{8DCB8F2D-FCDD-4F0B-9173-E2FFE17CF341}"/>
                          </a:ext>
                        </a:extLst>
                      </p:cNvPr>
                      <p:cNvPicPr>
                        <a:picLocks noChangeAspect="1" noChangeArrowheads="1"/>
                      </p:cNvPicPr>
                      <p:nvPr/>
                    </p:nvPicPr>
                    <p:blipFill>
                      <a:blip r:embed="rId32"/>
                      <a:srcRect/>
                      <a:stretch>
                        <a:fillRect/>
                      </a:stretch>
                    </p:blipFill>
                    <p:spPr bwMode="auto">
                      <a:xfrm>
                        <a:off x="4329465" y="6082572"/>
                        <a:ext cx="1443038" cy="265112"/>
                      </a:xfrm>
                      <a:prstGeom prst="rect">
                        <a:avLst/>
                      </a:prstGeom>
                      <a:noFill/>
                    </p:spPr>
                  </p:pic>
                </p:oleObj>
              </mc:Fallback>
            </mc:AlternateContent>
          </a:graphicData>
        </a:graphic>
      </p:graphicFrame>
      <p:graphicFrame>
        <p:nvGraphicFramePr>
          <p:cNvPr id="34" name="Object 33">
            <a:extLst>
              <a:ext uri="{FF2B5EF4-FFF2-40B4-BE49-F238E27FC236}">
                <a16:creationId xmlns:a16="http://schemas.microsoft.com/office/drawing/2014/main" id="{C8114189-7B11-4C8E-81CD-C90551BE344F}"/>
              </a:ext>
            </a:extLst>
          </p:cNvPr>
          <p:cNvGraphicFramePr>
            <a:graphicFrameLocks noChangeAspect="1"/>
          </p:cNvGraphicFramePr>
          <p:nvPr>
            <p:extLst>
              <p:ext uri="{D42A27DB-BD31-4B8C-83A1-F6EECF244321}">
                <p14:modId xmlns:p14="http://schemas.microsoft.com/office/powerpoint/2010/main" val="1165210490"/>
              </p:ext>
            </p:extLst>
          </p:nvPr>
        </p:nvGraphicFramePr>
        <p:xfrm>
          <a:off x="4355397" y="6461568"/>
          <a:ext cx="665162" cy="280987"/>
        </p:xfrm>
        <a:graphic>
          <a:graphicData uri="http://schemas.openxmlformats.org/presentationml/2006/ole">
            <mc:AlternateContent xmlns:mc="http://schemas.openxmlformats.org/markup-compatibility/2006">
              <mc:Choice xmlns:v="urn:schemas-microsoft-com:vml" Requires="v">
                <p:oleObj name="Equation" r:id="rId33" imgW="482400" imgH="203040" progId="Equation.DSMT4">
                  <p:embed/>
                </p:oleObj>
              </mc:Choice>
              <mc:Fallback>
                <p:oleObj name="Equation" r:id="rId33" imgW="482400" imgH="203040" progId="Equation.DSMT4">
                  <p:embed/>
                  <p:pic>
                    <p:nvPicPr>
                      <p:cNvPr id="31" name="Object 30">
                        <a:extLst>
                          <a:ext uri="{FF2B5EF4-FFF2-40B4-BE49-F238E27FC236}">
                            <a16:creationId xmlns:a16="http://schemas.microsoft.com/office/drawing/2014/main" id="{E7E520A7-C6C6-4A36-9A42-359230B3AC5D}"/>
                          </a:ext>
                        </a:extLst>
                      </p:cNvPr>
                      <p:cNvPicPr>
                        <a:picLocks noChangeAspect="1" noChangeArrowheads="1"/>
                      </p:cNvPicPr>
                      <p:nvPr/>
                    </p:nvPicPr>
                    <p:blipFill>
                      <a:blip r:embed="rId34"/>
                      <a:srcRect/>
                      <a:stretch>
                        <a:fillRect/>
                      </a:stretch>
                    </p:blipFill>
                    <p:spPr bwMode="auto">
                      <a:xfrm>
                        <a:off x="4355397" y="6461568"/>
                        <a:ext cx="665162" cy="280987"/>
                      </a:xfrm>
                      <a:prstGeom prst="rect">
                        <a:avLst/>
                      </a:prstGeom>
                      <a:noFill/>
                    </p:spPr>
                  </p:pic>
                </p:oleObj>
              </mc:Fallback>
            </mc:AlternateContent>
          </a:graphicData>
        </a:graphic>
      </p:graphicFrame>
      <p:graphicFrame>
        <p:nvGraphicFramePr>
          <p:cNvPr id="35" name="Object 34">
            <a:extLst>
              <a:ext uri="{FF2B5EF4-FFF2-40B4-BE49-F238E27FC236}">
                <a16:creationId xmlns:a16="http://schemas.microsoft.com/office/drawing/2014/main" id="{B3313183-D1F9-4491-AAEE-EDB7D368859F}"/>
              </a:ext>
            </a:extLst>
          </p:cNvPr>
          <p:cNvGraphicFramePr>
            <a:graphicFrameLocks noChangeAspect="1"/>
          </p:cNvGraphicFramePr>
          <p:nvPr>
            <p:extLst>
              <p:ext uri="{D42A27DB-BD31-4B8C-83A1-F6EECF244321}">
                <p14:modId xmlns:p14="http://schemas.microsoft.com/office/powerpoint/2010/main" val="3265373677"/>
              </p:ext>
            </p:extLst>
          </p:nvPr>
        </p:nvGraphicFramePr>
        <p:xfrm>
          <a:off x="8030641" y="6051801"/>
          <a:ext cx="1222375" cy="298450"/>
        </p:xfrm>
        <a:graphic>
          <a:graphicData uri="http://schemas.openxmlformats.org/presentationml/2006/ole">
            <mc:AlternateContent xmlns:mc="http://schemas.openxmlformats.org/markup-compatibility/2006">
              <mc:Choice xmlns:v="urn:schemas-microsoft-com:vml" Requires="v">
                <p:oleObj name="Equation" r:id="rId35" imgW="914400" imgH="228600" progId="Equation.DSMT4">
                  <p:embed/>
                </p:oleObj>
              </mc:Choice>
              <mc:Fallback>
                <p:oleObj name="Equation" r:id="rId35" imgW="914400" imgH="228600" progId="Equation.DSMT4">
                  <p:embed/>
                  <p:pic>
                    <p:nvPicPr>
                      <p:cNvPr id="32" name="Object 31">
                        <a:extLst>
                          <a:ext uri="{FF2B5EF4-FFF2-40B4-BE49-F238E27FC236}">
                            <a16:creationId xmlns:a16="http://schemas.microsoft.com/office/drawing/2014/main" id="{A24C611C-DCA5-4140-ABE9-8DB6CC687DA7}"/>
                          </a:ext>
                        </a:extLst>
                      </p:cNvPr>
                      <p:cNvPicPr>
                        <a:picLocks noChangeAspect="1" noChangeArrowheads="1"/>
                      </p:cNvPicPr>
                      <p:nvPr/>
                    </p:nvPicPr>
                    <p:blipFill>
                      <a:blip r:embed="rId36"/>
                      <a:srcRect/>
                      <a:stretch>
                        <a:fillRect/>
                      </a:stretch>
                    </p:blipFill>
                    <p:spPr bwMode="auto">
                      <a:xfrm>
                        <a:off x="8030641" y="6051801"/>
                        <a:ext cx="1222375" cy="298450"/>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31F27100-1335-461D-B049-9B2A558D7A83}"/>
              </a:ext>
            </a:extLst>
          </p:cNvPr>
          <p:cNvGraphicFramePr>
            <a:graphicFrameLocks noChangeAspect="1"/>
          </p:cNvGraphicFramePr>
          <p:nvPr>
            <p:extLst>
              <p:ext uri="{D42A27DB-BD31-4B8C-83A1-F6EECF244321}">
                <p14:modId xmlns:p14="http://schemas.microsoft.com/office/powerpoint/2010/main" val="1184480933"/>
              </p:ext>
            </p:extLst>
          </p:nvPr>
        </p:nvGraphicFramePr>
        <p:xfrm>
          <a:off x="8030641" y="6455989"/>
          <a:ext cx="677862" cy="266700"/>
        </p:xfrm>
        <a:graphic>
          <a:graphicData uri="http://schemas.openxmlformats.org/presentationml/2006/ole">
            <mc:AlternateContent xmlns:mc="http://schemas.openxmlformats.org/markup-compatibility/2006">
              <mc:Choice xmlns:v="urn:schemas-microsoft-com:vml" Requires="v">
                <p:oleObj name="Equation" r:id="rId37" imgW="507960" imgH="203040" progId="Equation.DSMT4">
                  <p:embed/>
                </p:oleObj>
              </mc:Choice>
              <mc:Fallback>
                <p:oleObj name="Equation" r:id="rId37" imgW="507960" imgH="203040" progId="Equation.DSMT4">
                  <p:embed/>
                  <p:pic>
                    <p:nvPicPr>
                      <p:cNvPr id="32" name="Object 31">
                        <a:extLst>
                          <a:ext uri="{FF2B5EF4-FFF2-40B4-BE49-F238E27FC236}">
                            <a16:creationId xmlns:a16="http://schemas.microsoft.com/office/drawing/2014/main" id="{A24C611C-DCA5-4140-ABE9-8DB6CC687DA7}"/>
                          </a:ext>
                        </a:extLst>
                      </p:cNvPr>
                      <p:cNvPicPr>
                        <a:picLocks noChangeAspect="1" noChangeArrowheads="1"/>
                      </p:cNvPicPr>
                      <p:nvPr/>
                    </p:nvPicPr>
                    <p:blipFill>
                      <a:blip r:embed="rId38"/>
                      <a:srcRect/>
                      <a:stretch>
                        <a:fillRect/>
                      </a:stretch>
                    </p:blipFill>
                    <p:spPr bwMode="auto">
                      <a:xfrm>
                        <a:off x="8030641" y="6455989"/>
                        <a:ext cx="677862" cy="266700"/>
                      </a:xfrm>
                      <a:prstGeom prst="rect">
                        <a:avLst/>
                      </a:prstGeom>
                      <a:noFill/>
                    </p:spPr>
                  </p:pic>
                </p:oleObj>
              </mc:Fallback>
            </mc:AlternateContent>
          </a:graphicData>
        </a:graphic>
      </p:graphicFrame>
      <p:sp>
        <p:nvSpPr>
          <p:cNvPr id="37" name="TextBox 36">
            <a:extLst>
              <a:ext uri="{FF2B5EF4-FFF2-40B4-BE49-F238E27FC236}">
                <a16:creationId xmlns:a16="http://schemas.microsoft.com/office/drawing/2014/main" id="{631E25F2-E9B1-42EC-A159-284458FC90B3}"/>
              </a:ext>
            </a:extLst>
          </p:cNvPr>
          <p:cNvSpPr txBox="1"/>
          <p:nvPr/>
        </p:nvSpPr>
        <p:spPr>
          <a:xfrm>
            <a:off x="6022935" y="6024912"/>
            <a:ext cx="1311315" cy="338554"/>
          </a:xfrm>
          <a:prstGeom prst="rect">
            <a:avLst/>
          </a:prstGeom>
          <a:noFill/>
        </p:spPr>
        <p:txBody>
          <a:bodyPr wrap="square" rtlCol="0">
            <a:spAutoFit/>
          </a:bodyPr>
          <a:lstStyle/>
          <a:p>
            <a:r>
              <a:rPr lang="en-US" sz="1600"/>
              <a:t>Or could say,</a:t>
            </a:r>
          </a:p>
        </p:txBody>
      </p:sp>
      <p:sp>
        <p:nvSpPr>
          <p:cNvPr id="38" name="TextBox 37">
            <a:extLst>
              <a:ext uri="{FF2B5EF4-FFF2-40B4-BE49-F238E27FC236}">
                <a16:creationId xmlns:a16="http://schemas.microsoft.com/office/drawing/2014/main" id="{F5DF09A9-E691-4A2D-A3F4-74DCB1CAAD3F}"/>
              </a:ext>
            </a:extLst>
          </p:cNvPr>
          <p:cNvSpPr txBox="1"/>
          <p:nvPr/>
        </p:nvSpPr>
        <p:spPr>
          <a:xfrm>
            <a:off x="9661533" y="5791098"/>
            <a:ext cx="2106551" cy="738664"/>
          </a:xfrm>
          <a:prstGeom prst="rect">
            <a:avLst/>
          </a:prstGeom>
          <a:noFill/>
          <a:ln>
            <a:solidFill>
              <a:srgbClr val="7030A0"/>
            </a:solidFill>
          </a:ln>
        </p:spPr>
        <p:txBody>
          <a:bodyPr wrap="square" rtlCol="0">
            <a:spAutoFit/>
          </a:bodyPr>
          <a:lstStyle/>
          <a:p>
            <a:r>
              <a:rPr lang="en-US" sz="1400"/>
              <a:t>Of course in this circuit P</a:t>
            </a:r>
            <a:r>
              <a:rPr lang="en-US" sz="1400" baseline="-25000"/>
              <a:t>b</a:t>
            </a:r>
            <a:r>
              <a:rPr lang="en-US" sz="1400"/>
              <a:t> must be equal to P</a:t>
            </a:r>
            <a:r>
              <a:rPr lang="en-US" sz="1400" baseline="-25000"/>
              <a:t>R</a:t>
            </a:r>
            <a:r>
              <a:rPr lang="en-US" sz="1400"/>
              <a:t> by energy conservation! </a:t>
            </a:r>
          </a:p>
        </p:txBody>
      </p:sp>
    </p:spTree>
    <p:extLst>
      <p:ext uri="{BB962C8B-B14F-4D97-AF65-F5344CB8AC3E}">
        <p14:creationId xmlns:p14="http://schemas.microsoft.com/office/powerpoint/2010/main" val="4051821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0"/>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22"/>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5"/>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26"/>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27"/>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1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28"/>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31"/>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14"/>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33"/>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34"/>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par>
                    <p:cTn id="90" fill="hold">
                      <p:stCondLst>
                        <p:cond delay="indefinite"/>
                      </p:stCondLst>
                      <p:childTnLst>
                        <p:par>
                          <p:cTn id="91" fill="hold">
                            <p:stCondLst>
                              <p:cond delay="0"/>
                            </p:stCondLst>
                            <p:childTnLst>
                              <p:par>
                                <p:cTn id="92" presetID="1" presetClass="entr" presetSubtype="0" fill="hold" nodeType="clickEffect">
                                  <p:stCondLst>
                                    <p:cond delay="0"/>
                                  </p:stCondLst>
                                  <p:childTnLst>
                                    <p:set>
                                      <p:cBhvr>
                                        <p:cTn id="93" dur="1" fill="hold">
                                          <p:stCondLst>
                                            <p:cond delay="0"/>
                                          </p:stCondLst>
                                        </p:cTn>
                                        <p:tgtEl>
                                          <p:spTgt spid="32"/>
                                        </p:tgtEl>
                                        <p:attrNameLst>
                                          <p:attrName>style.visibility</p:attrName>
                                        </p:attrNameLst>
                                      </p:cBhvr>
                                      <p:to>
                                        <p:strVal val="visible"/>
                                      </p:to>
                                    </p:set>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nodeType="clickEffect">
                                  <p:stCondLst>
                                    <p:cond delay="0"/>
                                  </p:stCondLst>
                                  <p:childTnLst>
                                    <p:set>
                                      <p:cBhvr>
                                        <p:cTn id="97" dur="1" fill="hold">
                                          <p:stCondLst>
                                            <p:cond delay="0"/>
                                          </p:stCondLst>
                                        </p:cTn>
                                        <p:tgtEl>
                                          <p:spTgt spid="35"/>
                                        </p:tgtEl>
                                        <p:attrNameLst>
                                          <p:attrName>style.visibility</p:attrName>
                                        </p:attrNameLst>
                                      </p:cBhvr>
                                      <p:to>
                                        <p:strVal val="visible"/>
                                      </p:to>
                                    </p:set>
                                  </p:childTnLst>
                                </p:cTn>
                              </p:par>
                            </p:childTnLst>
                          </p:cTn>
                        </p:par>
                      </p:childTnLst>
                    </p:cTn>
                  </p:par>
                  <p:par>
                    <p:cTn id="98" fill="hold">
                      <p:stCondLst>
                        <p:cond delay="indefinite"/>
                      </p:stCondLst>
                      <p:childTnLst>
                        <p:par>
                          <p:cTn id="99" fill="hold">
                            <p:stCondLst>
                              <p:cond delay="0"/>
                            </p:stCondLst>
                            <p:childTnLst>
                              <p:par>
                                <p:cTn id="100" presetID="1" presetClass="entr" presetSubtype="0" fill="hold" nodeType="clickEffect">
                                  <p:stCondLst>
                                    <p:cond delay="0"/>
                                  </p:stCondLst>
                                  <p:childTnLst>
                                    <p:set>
                                      <p:cBhvr>
                                        <p:cTn id="101" dur="1" fill="hold">
                                          <p:stCondLst>
                                            <p:cond delay="0"/>
                                          </p:stCondLst>
                                        </p:cTn>
                                        <p:tgtEl>
                                          <p:spTgt spid="36"/>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grpId="0" nodeType="clickEffect">
                                  <p:stCondLst>
                                    <p:cond delay="0"/>
                                  </p:stCondLst>
                                  <p:childTnLst>
                                    <p:set>
                                      <p:cBhvr>
                                        <p:cTn id="105" dur="1" fill="hold">
                                          <p:stCondLst>
                                            <p:cond delay="0"/>
                                          </p:stCondLst>
                                        </p:cTn>
                                        <p:tgtEl>
                                          <p:spTgt spid="38"/>
                                        </p:tgtEl>
                                        <p:attrNameLst>
                                          <p:attrName>style.visibility</p:attrName>
                                        </p:attrNameLst>
                                      </p:cBhvr>
                                      <p:to>
                                        <p:strVal val="visible"/>
                                      </p:to>
                                    </p:set>
                                    <p:animEffect transition="in" filter="fade">
                                      <p:cBhvr>
                                        <p:cTn id="10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1" grpId="0"/>
      <p:bldP spid="20" grpId="0"/>
      <p:bldP spid="24" grpId="0"/>
      <p:bldP spid="25" grpId="0"/>
      <p:bldP spid="37" grpId="0"/>
      <p:bldP spid="3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6475B-469C-4AD7-A9AB-7F0DAA3BE638}"/>
              </a:ext>
            </a:extLst>
          </p:cNvPr>
          <p:cNvSpPr txBox="1">
            <a:spLocks/>
          </p:cNvSpPr>
          <p:nvPr/>
        </p:nvSpPr>
        <p:spPr>
          <a:xfrm>
            <a:off x="4876800" y="316162"/>
            <a:ext cx="2000767" cy="567289"/>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Example</a:t>
            </a:r>
            <a:endParaRPr lang="en-US" sz="3600" b="1" u="sng" dirty="0">
              <a:latin typeface="+mn-lt"/>
            </a:endParaRPr>
          </a:p>
        </p:txBody>
      </p:sp>
      <p:sp>
        <p:nvSpPr>
          <p:cNvPr id="4" name="TextBox 3">
            <a:extLst>
              <a:ext uri="{FF2B5EF4-FFF2-40B4-BE49-F238E27FC236}">
                <a16:creationId xmlns:a16="http://schemas.microsoft.com/office/drawing/2014/main" id="{9FFB135C-FCAA-494D-AD6B-28D5C9831320}"/>
              </a:ext>
            </a:extLst>
          </p:cNvPr>
          <p:cNvSpPr txBox="1"/>
          <p:nvPr/>
        </p:nvSpPr>
        <p:spPr>
          <a:xfrm>
            <a:off x="4217984" y="992651"/>
            <a:ext cx="5206875" cy="338554"/>
          </a:xfrm>
          <a:prstGeom prst="rect">
            <a:avLst/>
          </a:prstGeom>
          <a:noFill/>
        </p:spPr>
        <p:txBody>
          <a:bodyPr wrap="none" rtlCol="0">
            <a:spAutoFit/>
          </a:bodyPr>
          <a:lstStyle/>
          <a:p>
            <a:r>
              <a:rPr lang="en-US" sz="1600" dirty="0">
                <a:solidFill>
                  <a:srgbClr val="0070C0"/>
                </a:solidFill>
              </a:rPr>
              <a:t>(d) What’s </a:t>
            </a:r>
            <a:r>
              <a:rPr lang="en-US" sz="1600">
                <a:solidFill>
                  <a:srgbClr val="0070C0"/>
                </a:solidFill>
              </a:rPr>
              <a:t>the drift speed </a:t>
            </a:r>
            <a:r>
              <a:rPr lang="en-US" sz="1600" dirty="0">
                <a:solidFill>
                  <a:srgbClr val="0070C0"/>
                </a:solidFill>
              </a:rPr>
              <a:t>of the electrons in </a:t>
            </a:r>
            <a:r>
              <a:rPr lang="en-US" sz="1600">
                <a:solidFill>
                  <a:srgbClr val="0070C0"/>
                </a:solidFill>
              </a:rPr>
              <a:t>the Ge resistor?</a:t>
            </a:r>
            <a:endParaRPr lang="en-US" sz="1600" dirty="0">
              <a:solidFill>
                <a:srgbClr val="0070C0"/>
              </a:solidFill>
            </a:endParaRPr>
          </a:p>
        </p:txBody>
      </p:sp>
      <p:sp>
        <p:nvSpPr>
          <p:cNvPr id="5" name="TextBox 4">
            <a:extLst>
              <a:ext uri="{FF2B5EF4-FFF2-40B4-BE49-F238E27FC236}">
                <a16:creationId xmlns:a16="http://schemas.microsoft.com/office/drawing/2014/main" id="{885BD59F-FEB2-4736-A5A6-3B15479BE996}"/>
              </a:ext>
            </a:extLst>
          </p:cNvPr>
          <p:cNvSpPr txBox="1"/>
          <p:nvPr/>
        </p:nvSpPr>
        <p:spPr>
          <a:xfrm>
            <a:off x="4568887" y="1388057"/>
            <a:ext cx="1944187" cy="338554"/>
          </a:xfrm>
          <a:prstGeom prst="rect">
            <a:avLst/>
          </a:prstGeom>
          <a:noFill/>
        </p:spPr>
        <p:txBody>
          <a:bodyPr wrap="none" rtlCol="0">
            <a:spAutoFit/>
          </a:bodyPr>
          <a:lstStyle/>
          <a:p>
            <a:r>
              <a:rPr lang="en-US" sz="1600"/>
              <a:t>Remember I = nev</a:t>
            </a:r>
            <a:r>
              <a:rPr lang="en-US" sz="1600" baseline="-25000"/>
              <a:t>d</a:t>
            </a:r>
            <a:r>
              <a:rPr lang="en-US" sz="1600"/>
              <a:t>A.</a:t>
            </a:r>
            <a:endParaRPr lang="en-US" dirty="0"/>
          </a:p>
        </p:txBody>
      </p:sp>
      <p:graphicFrame>
        <p:nvGraphicFramePr>
          <p:cNvPr id="7" name="Object 6">
            <a:extLst>
              <a:ext uri="{FF2B5EF4-FFF2-40B4-BE49-F238E27FC236}">
                <a16:creationId xmlns:a16="http://schemas.microsoft.com/office/drawing/2014/main" id="{C0AA7036-EB2C-488A-ADFF-32E678225347}"/>
              </a:ext>
            </a:extLst>
          </p:cNvPr>
          <p:cNvGraphicFramePr>
            <a:graphicFrameLocks noChangeAspect="1"/>
          </p:cNvGraphicFramePr>
          <p:nvPr>
            <p:extLst>
              <p:ext uri="{D42A27DB-BD31-4B8C-83A1-F6EECF244321}">
                <p14:modId xmlns:p14="http://schemas.microsoft.com/office/powerpoint/2010/main" val="3741832167"/>
              </p:ext>
            </p:extLst>
          </p:nvPr>
        </p:nvGraphicFramePr>
        <p:xfrm>
          <a:off x="5033505" y="2371467"/>
          <a:ext cx="1077912" cy="552450"/>
        </p:xfrm>
        <a:graphic>
          <a:graphicData uri="http://schemas.openxmlformats.org/presentationml/2006/ole">
            <mc:AlternateContent xmlns:mc="http://schemas.openxmlformats.org/markup-compatibility/2006">
              <mc:Choice xmlns:v="urn:schemas-microsoft-com:vml" Requires="v">
                <p:oleObj name="Equation" r:id="rId2" imgW="838080" imgH="431640" progId="Equation.DSMT4">
                  <p:embed/>
                </p:oleObj>
              </mc:Choice>
              <mc:Fallback>
                <p:oleObj name="Equation" r:id="rId2" imgW="838080" imgH="431640" progId="Equation.DSMT4">
                  <p:embed/>
                  <p:pic>
                    <p:nvPicPr>
                      <p:cNvPr id="0" name="Object 1"/>
                      <p:cNvPicPr>
                        <a:picLocks noChangeAspect="1" noChangeArrowheads="1"/>
                      </p:cNvPicPr>
                      <p:nvPr/>
                    </p:nvPicPr>
                    <p:blipFill>
                      <a:blip r:embed="rId3"/>
                      <a:srcRect/>
                      <a:stretch>
                        <a:fillRect/>
                      </a:stretch>
                    </p:blipFill>
                    <p:spPr bwMode="auto">
                      <a:xfrm>
                        <a:off x="5033505" y="2371467"/>
                        <a:ext cx="1077912" cy="552450"/>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2BF6BB3D-3C85-4460-94FB-6B7CFFC52E7C}"/>
              </a:ext>
            </a:extLst>
          </p:cNvPr>
          <p:cNvSpPr txBox="1"/>
          <p:nvPr/>
        </p:nvSpPr>
        <p:spPr>
          <a:xfrm>
            <a:off x="4659682" y="3742064"/>
            <a:ext cx="1972015" cy="338554"/>
          </a:xfrm>
          <a:prstGeom prst="rect">
            <a:avLst/>
          </a:prstGeom>
          <a:noFill/>
        </p:spPr>
        <p:txBody>
          <a:bodyPr wrap="none" rtlCol="0">
            <a:spAutoFit/>
          </a:bodyPr>
          <a:lstStyle/>
          <a:p>
            <a:r>
              <a:rPr lang="en-US" sz="1600" dirty="0"/>
              <a:t>And </a:t>
            </a:r>
            <a:r>
              <a:rPr lang="en-US" sz="1600"/>
              <a:t>so their </a:t>
            </a:r>
            <a:r>
              <a:rPr lang="en-US" sz="1600" dirty="0"/>
              <a:t>speed is:</a:t>
            </a:r>
            <a:endParaRPr lang="en-US" dirty="0"/>
          </a:p>
        </p:txBody>
      </p:sp>
      <p:graphicFrame>
        <p:nvGraphicFramePr>
          <p:cNvPr id="10" name="Object 9">
            <a:extLst>
              <a:ext uri="{FF2B5EF4-FFF2-40B4-BE49-F238E27FC236}">
                <a16:creationId xmlns:a16="http://schemas.microsoft.com/office/drawing/2014/main" id="{E95A668C-5D9A-4B99-9A10-5B3E49D0FCDB}"/>
              </a:ext>
            </a:extLst>
          </p:cNvPr>
          <p:cNvGraphicFramePr>
            <a:graphicFrameLocks noChangeAspect="1"/>
          </p:cNvGraphicFramePr>
          <p:nvPr>
            <p:extLst>
              <p:ext uri="{D42A27DB-BD31-4B8C-83A1-F6EECF244321}">
                <p14:modId xmlns:p14="http://schemas.microsoft.com/office/powerpoint/2010/main" val="1069842417"/>
              </p:ext>
            </p:extLst>
          </p:nvPr>
        </p:nvGraphicFramePr>
        <p:xfrm>
          <a:off x="4744055" y="4150530"/>
          <a:ext cx="796925" cy="525463"/>
        </p:xfrm>
        <a:graphic>
          <a:graphicData uri="http://schemas.openxmlformats.org/presentationml/2006/ole">
            <mc:AlternateContent xmlns:mc="http://schemas.openxmlformats.org/markup-compatibility/2006">
              <mc:Choice xmlns:v="urn:schemas-microsoft-com:vml" Requires="v">
                <p:oleObj name="Equation" r:id="rId4" imgW="596880" imgH="393480" progId="Equation.DSMT4">
                  <p:embed/>
                </p:oleObj>
              </mc:Choice>
              <mc:Fallback>
                <p:oleObj name="Equation" r:id="rId4" imgW="596880" imgH="393480" progId="Equation.DSMT4">
                  <p:embed/>
                  <p:pic>
                    <p:nvPicPr>
                      <p:cNvPr id="0" name=""/>
                      <p:cNvPicPr/>
                      <p:nvPr/>
                    </p:nvPicPr>
                    <p:blipFill>
                      <a:blip r:embed="rId5"/>
                      <a:stretch>
                        <a:fillRect/>
                      </a:stretch>
                    </p:blipFill>
                    <p:spPr>
                      <a:xfrm>
                        <a:off x="4744055" y="4150530"/>
                        <a:ext cx="796925" cy="525463"/>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061FFD48-00E7-42CA-A6BF-DEFFD65B99B2}"/>
              </a:ext>
            </a:extLst>
          </p:cNvPr>
          <p:cNvSpPr txBox="1"/>
          <p:nvPr/>
        </p:nvSpPr>
        <p:spPr>
          <a:xfrm>
            <a:off x="272654" y="5036864"/>
            <a:ext cx="4604146" cy="338554"/>
          </a:xfrm>
          <a:prstGeom prst="rect">
            <a:avLst/>
          </a:prstGeom>
          <a:noFill/>
        </p:spPr>
        <p:txBody>
          <a:bodyPr wrap="none" rtlCol="0">
            <a:spAutoFit/>
          </a:bodyPr>
          <a:lstStyle/>
          <a:p>
            <a:r>
              <a:rPr lang="en-US" sz="1600" dirty="0">
                <a:solidFill>
                  <a:srgbClr val="0070C0"/>
                </a:solidFill>
              </a:rPr>
              <a:t>(e) What’s the mean collision time in </a:t>
            </a:r>
            <a:r>
              <a:rPr lang="en-US" sz="1600">
                <a:solidFill>
                  <a:srgbClr val="0070C0"/>
                </a:solidFill>
              </a:rPr>
              <a:t>the Ge resistor?</a:t>
            </a:r>
            <a:endParaRPr lang="en-US" dirty="0">
              <a:solidFill>
                <a:srgbClr val="0070C0"/>
              </a:solidFill>
            </a:endParaRPr>
          </a:p>
        </p:txBody>
      </p:sp>
      <p:graphicFrame>
        <p:nvGraphicFramePr>
          <p:cNvPr id="13" name="Object 12">
            <a:extLst>
              <a:ext uri="{FF2B5EF4-FFF2-40B4-BE49-F238E27FC236}">
                <a16:creationId xmlns:a16="http://schemas.microsoft.com/office/drawing/2014/main" id="{8541211E-E2A1-4A96-AF10-D05DF5B6DDC3}"/>
              </a:ext>
            </a:extLst>
          </p:cNvPr>
          <p:cNvGraphicFramePr>
            <a:graphicFrameLocks noChangeAspect="1"/>
          </p:cNvGraphicFramePr>
          <p:nvPr>
            <p:extLst>
              <p:ext uri="{D42A27DB-BD31-4B8C-83A1-F6EECF244321}">
                <p14:modId xmlns:p14="http://schemas.microsoft.com/office/powerpoint/2010/main" val="2507638241"/>
              </p:ext>
            </p:extLst>
          </p:nvPr>
        </p:nvGraphicFramePr>
        <p:xfrm>
          <a:off x="615934" y="6047501"/>
          <a:ext cx="854075" cy="568325"/>
        </p:xfrm>
        <a:graphic>
          <a:graphicData uri="http://schemas.openxmlformats.org/presentationml/2006/ole">
            <mc:AlternateContent xmlns:mc="http://schemas.openxmlformats.org/markup-compatibility/2006">
              <mc:Choice xmlns:v="urn:schemas-microsoft-com:vml" Requires="v">
                <p:oleObj name="Equation" r:id="rId6" imgW="596880" imgH="393480" progId="Equation.DSMT4">
                  <p:embed/>
                </p:oleObj>
              </mc:Choice>
              <mc:Fallback>
                <p:oleObj name="Equation" r:id="rId6" imgW="596880" imgH="393480" progId="Equation.DSMT4">
                  <p:embed/>
                  <p:pic>
                    <p:nvPicPr>
                      <p:cNvPr id="0" name="Object 6"/>
                      <p:cNvPicPr>
                        <a:picLocks noChangeAspect="1" noChangeArrowheads="1"/>
                      </p:cNvPicPr>
                      <p:nvPr/>
                    </p:nvPicPr>
                    <p:blipFill>
                      <a:blip r:embed="rId7"/>
                      <a:srcRect/>
                      <a:stretch>
                        <a:fillRect/>
                      </a:stretch>
                    </p:blipFill>
                    <p:spPr bwMode="auto">
                      <a:xfrm>
                        <a:off x="615934" y="6047501"/>
                        <a:ext cx="854075" cy="568325"/>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5575DC19-1048-4999-9D5F-1FA03AFB3B31}"/>
              </a:ext>
            </a:extLst>
          </p:cNvPr>
          <p:cNvGraphicFramePr>
            <a:graphicFrameLocks noChangeAspect="1"/>
          </p:cNvGraphicFramePr>
          <p:nvPr>
            <p:extLst>
              <p:ext uri="{D42A27DB-BD31-4B8C-83A1-F6EECF244321}">
                <p14:modId xmlns:p14="http://schemas.microsoft.com/office/powerpoint/2010/main" val="605854338"/>
              </p:ext>
            </p:extLst>
          </p:nvPr>
        </p:nvGraphicFramePr>
        <p:xfrm>
          <a:off x="3555120" y="6081842"/>
          <a:ext cx="4203700" cy="598487"/>
        </p:xfrm>
        <a:graphic>
          <a:graphicData uri="http://schemas.openxmlformats.org/presentationml/2006/ole">
            <mc:AlternateContent xmlns:mc="http://schemas.openxmlformats.org/markup-compatibility/2006">
              <mc:Choice xmlns:v="urn:schemas-microsoft-com:vml" Requires="v">
                <p:oleObj name="Equation" r:id="rId8" imgW="3238200" imgH="457200" progId="Equation.DSMT4">
                  <p:embed/>
                </p:oleObj>
              </mc:Choice>
              <mc:Fallback>
                <p:oleObj name="Equation" r:id="rId8" imgW="3238200" imgH="457200" progId="Equation.DSMT4">
                  <p:embed/>
                  <p:pic>
                    <p:nvPicPr>
                      <p:cNvPr id="0" name="Object 8"/>
                      <p:cNvPicPr>
                        <a:picLocks noChangeAspect="1" noChangeArrowheads="1"/>
                      </p:cNvPicPr>
                      <p:nvPr/>
                    </p:nvPicPr>
                    <p:blipFill>
                      <a:blip r:embed="rId9"/>
                      <a:srcRect/>
                      <a:stretch>
                        <a:fillRect/>
                      </a:stretch>
                    </p:blipFill>
                    <p:spPr bwMode="auto">
                      <a:xfrm>
                        <a:off x="3555120" y="6081842"/>
                        <a:ext cx="4203700" cy="598487"/>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55C4E70C-6D1D-4BE4-9A31-0D64D7436D02}"/>
              </a:ext>
            </a:extLst>
          </p:cNvPr>
          <p:cNvGraphicFramePr>
            <a:graphicFrameLocks noChangeAspect="1"/>
          </p:cNvGraphicFramePr>
          <p:nvPr>
            <p:extLst>
              <p:ext uri="{D42A27DB-BD31-4B8C-83A1-F6EECF244321}">
                <p14:modId xmlns:p14="http://schemas.microsoft.com/office/powerpoint/2010/main" val="4204550344"/>
              </p:ext>
            </p:extLst>
          </p:nvPr>
        </p:nvGraphicFramePr>
        <p:xfrm>
          <a:off x="243666" y="107739"/>
          <a:ext cx="2452687" cy="2978150"/>
        </p:xfrm>
        <a:graphic>
          <a:graphicData uri="http://schemas.openxmlformats.org/presentationml/2006/ole">
            <mc:AlternateContent xmlns:mc="http://schemas.openxmlformats.org/markup-compatibility/2006">
              <mc:Choice xmlns:v="urn:schemas-microsoft-com:vml" Requires="v">
                <p:oleObj name="Bitmap Image" r:id="rId10" imgW="2057400" imgH="2781360" progId="Paint.Picture">
                  <p:embed/>
                </p:oleObj>
              </mc:Choice>
              <mc:Fallback>
                <p:oleObj name="Bitmap Image" r:id="rId10" imgW="2057400" imgH="2781360" progId="Paint.Picture">
                  <p:embed/>
                  <p:pic>
                    <p:nvPicPr>
                      <p:cNvPr id="3" name="Object 2">
                        <a:extLst>
                          <a:ext uri="{FF2B5EF4-FFF2-40B4-BE49-F238E27FC236}">
                            <a16:creationId xmlns:a16="http://schemas.microsoft.com/office/drawing/2014/main" id="{35F83F00-CF5B-471D-84A3-99B1242B269F}"/>
                          </a:ext>
                        </a:extLst>
                      </p:cNvPr>
                      <p:cNvPicPr>
                        <a:picLocks noChangeAspect="1" noChangeArrowheads="1"/>
                      </p:cNvPicPr>
                      <p:nvPr/>
                    </p:nvPicPr>
                    <p:blipFill>
                      <a:blip r:embed="rId11"/>
                      <a:srcRect l="4124" t="2347" r="5154" b="16432"/>
                      <a:stretch>
                        <a:fillRect/>
                      </a:stretch>
                    </p:blipFill>
                    <p:spPr bwMode="auto">
                      <a:xfrm>
                        <a:off x="243666" y="107739"/>
                        <a:ext cx="2452687" cy="2978150"/>
                      </a:xfrm>
                      <a:prstGeom prst="rect">
                        <a:avLst/>
                      </a:prstGeom>
                      <a:noFill/>
                    </p:spPr>
                  </p:pic>
                </p:oleObj>
              </mc:Fallback>
            </mc:AlternateContent>
          </a:graphicData>
        </a:graphic>
      </p:graphicFrame>
      <p:pic>
        <p:nvPicPr>
          <p:cNvPr id="18" name="Picture 17">
            <a:extLst>
              <a:ext uri="{FF2B5EF4-FFF2-40B4-BE49-F238E27FC236}">
                <a16:creationId xmlns:a16="http://schemas.microsoft.com/office/drawing/2014/main" id="{AB211059-D4AC-4671-A046-E7852F06A823}"/>
              </a:ext>
            </a:extLst>
          </p:cNvPr>
          <p:cNvPicPr>
            <a:picLocks noChangeAspect="1"/>
          </p:cNvPicPr>
          <p:nvPr/>
        </p:nvPicPr>
        <p:blipFill>
          <a:blip r:embed="rId12"/>
          <a:stretch>
            <a:fillRect/>
          </a:stretch>
        </p:blipFill>
        <p:spPr>
          <a:xfrm>
            <a:off x="721597" y="2988507"/>
            <a:ext cx="1700261" cy="2007075"/>
          </a:xfrm>
          <a:prstGeom prst="rect">
            <a:avLst/>
          </a:prstGeom>
        </p:spPr>
      </p:pic>
      <p:sp>
        <p:nvSpPr>
          <p:cNvPr id="19" name="TextBox 18">
            <a:extLst>
              <a:ext uri="{FF2B5EF4-FFF2-40B4-BE49-F238E27FC236}">
                <a16:creationId xmlns:a16="http://schemas.microsoft.com/office/drawing/2014/main" id="{610A4C96-A958-4468-B5DF-B692923B3CC6}"/>
              </a:ext>
            </a:extLst>
          </p:cNvPr>
          <p:cNvSpPr txBox="1"/>
          <p:nvPr/>
        </p:nvSpPr>
        <p:spPr>
          <a:xfrm>
            <a:off x="6728703" y="1401746"/>
            <a:ext cx="1304396" cy="338554"/>
          </a:xfrm>
          <a:prstGeom prst="rect">
            <a:avLst/>
          </a:prstGeom>
          <a:noFill/>
        </p:spPr>
        <p:txBody>
          <a:bodyPr wrap="none" rtlCol="0">
            <a:spAutoFit/>
          </a:bodyPr>
          <a:lstStyle/>
          <a:p>
            <a:r>
              <a:rPr lang="en-US" sz="1600"/>
              <a:t>So v</a:t>
            </a:r>
            <a:r>
              <a:rPr lang="en-US" sz="1600" baseline="-25000"/>
              <a:t>d</a:t>
            </a:r>
            <a:r>
              <a:rPr lang="en-US" sz="1600"/>
              <a:t> = I/neA.</a:t>
            </a:r>
            <a:endParaRPr lang="en-US" dirty="0"/>
          </a:p>
        </p:txBody>
      </p:sp>
      <p:sp>
        <p:nvSpPr>
          <p:cNvPr id="20" name="TextBox 19">
            <a:extLst>
              <a:ext uri="{FF2B5EF4-FFF2-40B4-BE49-F238E27FC236}">
                <a16:creationId xmlns:a16="http://schemas.microsoft.com/office/drawing/2014/main" id="{45560A65-48B0-4176-8EFF-52283A7C86A4}"/>
              </a:ext>
            </a:extLst>
          </p:cNvPr>
          <p:cNvSpPr txBox="1"/>
          <p:nvPr/>
        </p:nvSpPr>
        <p:spPr>
          <a:xfrm>
            <a:off x="4597176" y="1885529"/>
            <a:ext cx="3898440" cy="338554"/>
          </a:xfrm>
          <a:prstGeom prst="rect">
            <a:avLst/>
          </a:prstGeom>
          <a:noFill/>
        </p:spPr>
        <p:txBody>
          <a:bodyPr wrap="none" rtlCol="0">
            <a:spAutoFit/>
          </a:bodyPr>
          <a:lstStyle/>
          <a:p>
            <a:r>
              <a:rPr lang="en-US" sz="1600"/>
              <a:t>We have I, e, and A, but we’ll need to get n.  </a:t>
            </a:r>
            <a:endParaRPr lang="en-US" dirty="0"/>
          </a:p>
        </p:txBody>
      </p:sp>
      <p:graphicFrame>
        <p:nvGraphicFramePr>
          <p:cNvPr id="21" name="Object 20">
            <a:extLst>
              <a:ext uri="{FF2B5EF4-FFF2-40B4-BE49-F238E27FC236}">
                <a16:creationId xmlns:a16="http://schemas.microsoft.com/office/drawing/2014/main" id="{0D3FC66A-84C5-4342-B75D-04B65830D309}"/>
              </a:ext>
            </a:extLst>
          </p:cNvPr>
          <p:cNvGraphicFramePr>
            <a:graphicFrameLocks noChangeAspect="1"/>
          </p:cNvGraphicFramePr>
          <p:nvPr>
            <p:extLst>
              <p:ext uri="{D42A27DB-BD31-4B8C-83A1-F6EECF244321}">
                <p14:modId xmlns:p14="http://schemas.microsoft.com/office/powerpoint/2010/main" val="1822136107"/>
              </p:ext>
            </p:extLst>
          </p:nvPr>
        </p:nvGraphicFramePr>
        <p:xfrm>
          <a:off x="6179943" y="2319557"/>
          <a:ext cx="2595562" cy="584200"/>
        </p:xfrm>
        <a:graphic>
          <a:graphicData uri="http://schemas.openxmlformats.org/presentationml/2006/ole">
            <mc:AlternateContent xmlns:mc="http://schemas.openxmlformats.org/markup-compatibility/2006">
              <mc:Choice xmlns:v="urn:schemas-microsoft-com:vml" Requires="v">
                <p:oleObj name="Equation" r:id="rId13" imgW="2019240" imgH="457200" progId="Equation.DSMT4">
                  <p:embed/>
                </p:oleObj>
              </mc:Choice>
              <mc:Fallback>
                <p:oleObj name="Equation" r:id="rId13" imgW="2019240" imgH="457200" progId="Equation.DSMT4">
                  <p:embed/>
                  <p:pic>
                    <p:nvPicPr>
                      <p:cNvPr id="7" name="Object 6">
                        <a:extLst>
                          <a:ext uri="{FF2B5EF4-FFF2-40B4-BE49-F238E27FC236}">
                            <a16:creationId xmlns:a16="http://schemas.microsoft.com/office/drawing/2014/main" id="{C0AA7036-EB2C-488A-ADFF-32E678225347}"/>
                          </a:ext>
                        </a:extLst>
                      </p:cNvPr>
                      <p:cNvPicPr>
                        <a:picLocks noChangeAspect="1" noChangeArrowheads="1"/>
                      </p:cNvPicPr>
                      <p:nvPr/>
                    </p:nvPicPr>
                    <p:blipFill>
                      <a:blip r:embed="rId14"/>
                      <a:srcRect/>
                      <a:stretch>
                        <a:fillRect/>
                      </a:stretch>
                    </p:blipFill>
                    <p:spPr bwMode="auto">
                      <a:xfrm>
                        <a:off x="6179943" y="2319557"/>
                        <a:ext cx="2595562" cy="584200"/>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C0F53602-4BC1-4B92-B3CF-FEFCA9524D3B}"/>
              </a:ext>
            </a:extLst>
          </p:cNvPr>
          <p:cNvGraphicFramePr>
            <a:graphicFrameLocks noChangeAspect="1"/>
          </p:cNvGraphicFramePr>
          <p:nvPr>
            <p:extLst>
              <p:ext uri="{D42A27DB-BD31-4B8C-83A1-F6EECF244321}">
                <p14:modId xmlns:p14="http://schemas.microsoft.com/office/powerpoint/2010/main" val="4205601344"/>
              </p:ext>
            </p:extLst>
          </p:nvPr>
        </p:nvGraphicFramePr>
        <p:xfrm>
          <a:off x="8894248" y="2312506"/>
          <a:ext cx="2595562" cy="584200"/>
        </p:xfrm>
        <a:graphic>
          <a:graphicData uri="http://schemas.openxmlformats.org/presentationml/2006/ole">
            <mc:AlternateContent xmlns:mc="http://schemas.openxmlformats.org/markup-compatibility/2006">
              <mc:Choice xmlns:v="urn:schemas-microsoft-com:vml" Requires="v">
                <p:oleObj name="Equation" r:id="rId15" imgW="2019240" imgH="457200" progId="Equation.DSMT4">
                  <p:embed/>
                </p:oleObj>
              </mc:Choice>
              <mc:Fallback>
                <p:oleObj name="Equation" r:id="rId15" imgW="2019240" imgH="457200" progId="Equation.DSMT4">
                  <p:embed/>
                  <p:pic>
                    <p:nvPicPr>
                      <p:cNvPr id="21" name="Object 20">
                        <a:extLst>
                          <a:ext uri="{FF2B5EF4-FFF2-40B4-BE49-F238E27FC236}">
                            <a16:creationId xmlns:a16="http://schemas.microsoft.com/office/drawing/2014/main" id="{0D3FC66A-84C5-4342-B75D-04B65830D309}"/>
                          </a:ext>
                        </a:extLst>
                      </p:cNvPr>
                      <p:cNvPicPr>
                        <a:picLocks noChangeAspect="1" noChangeArrowheads="1"/>
                      </p:cNvPicPr>
                      <p:nvPr/>
                    </p:nvPicPr>
                    <p:blipFill>
                      <a:blip r:embed="rId16"/>
                      <a:srcRect/>
                      <a:stretch>
                        <a:fillRect/>
                      </a:stretch>
                    </p:blipFill>
                    <p:spPr bwMode="auto">
                      <a:xfrm>
                        <a:off x="8894248" y="2312506"/>
                        <a:ext cx="2595562" cy="584200"/>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F6B9F561-D0A7-436C-9C3E-B2A7B3E04391}"/>
              </a:ext>
            </a:extLst>
          </p:cNvPr>
          <p:cNvGraphicFramePr>
            <a:graphicFrameLocks noChangeAspect="1"/>
          </p:cNvGraphicFramePr>
          <p:nvPr>
            <p:extLst>
              <p:ext uri="{D42A27DB-BD31-4B8C-83A1-F6EECF244321}">
                <p14:modId xmlns:p14="http://schemas.microsoft.com/office/powerpoint/2010/main" val="2834610397"/>
              </p:ext>
            </p:extLst>
          </p:nvPr>
        </p:nvGraphicFramePr>
        <p:xfrm>
          <a:off x="5193105" y="3087952"/>
          <a:ext cx="2595562" cy="584200"/>
        </p:xfrm>
        <a:graphic>
          <a:graphicData uri="http://schemas.openxmlformats.org/presentationml/2006/ole">
            <mc:AlternateContent xmlns:mc="http://schemas.openxmlformats.org/markup-compatibility/2006">
              <mc:Choice xmlns:v="urn:schemas-microsoft-com:vml" Requires="v">
                <p:oleObj name="Equation" r:id="rId17" imgW="2019240" imgH="457200" progId="Equation.DSMT4">
                  <p:embed/>
                </p:oleObj>
              </mc:Choice>
              <mc:Fallback>
                <p:oleObj name="Equation" r:id="rId17" imgW="2019240" imgH="457200" progId="Equation.DSMT4">
                  <p:embed/>
                  <p:pic>
                    <p:nvPicPr>
                      <p:cNvPr id="22" name="Object 21">
                        <a:extLst>
                          <a:ext uri="{FF2B5EF4-FFF2-40B4-BE49-F238E27FC236}">
                            <a16:creationId xmlns:a16="http://schemas.microsoft.com/office/drawing/2014/main" id="{C0F53602-4BC1-4B92-B3CF-FEFCA9524D3B}"/>
                          </a:ext>
                        </a:extLst>
                      </p:cNvPr>
                      <p:cNvPicPr>
                        <a:picLocks noChangeAspect="1" noChangeArrowheads="1"/>
                      </p:cNvPicPr>
                      <p:nvPr/>
                    </p:nvPicPr>
                    <p:blipFill>
                      <a:blip r:embed="rId18"/>
                      <a:srcRect/>
                      <a:stretch>
                        <a:fillRect/>
                      </a:stretch>
                    </p:blipFill>
                    <p:spPr bwMode="auto">
                      <a:xfrm>
                        <a:off x="5193105" y="3087952"/>
                        <a:ext cx="2595562" cy="584200"/>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2C9DA840-3E63-4072-B81C-6CBE7B2C382A}"/>
              </a:ext>
            </a:extLst>
          </p:cNvPr>
          <p:cNvGraphicFramePr>
            <a:graphicFrameLocks noChangeAspect="1"/>
          </p:cNvGraphicFramePr>
          <p:nvPr>
            <p:extLst>
              <p:ext uri="{D42A27DB-BD31-4B8C-83A1-F6EECF244321}">
                <p14:modId xmlns:p14="http://schemas.microsoft.com/office/powerpoint/2010/main" val="2281581305"/>
              </p:ext>
            </p:extLst>
          </p:nvPr>
        </p:nvGraphicFramePr>
        <p:xfrm>
          <a:off x="7906930" y="3152277"/>
          <a:ext cx="1681163" cy="503237"/>
        </p:xfrm>
        <a:graphic>
          <a:graphicData uri="http://schemas.openxmlformats.org/presentationml/2006/ole">
            <mc:AlternateContent xmlns:mc="http://schemas.openxmlformats.org/markup-compatibility/2006">
              <mc:Choice xmlns:v="urn:schemas-microsoft-com:vml" Requires="v">
                <p:oleObj name="Equation" r:id="rId19" imgW="1307880" imgH="393480" progId="Equation.DSMT4">
                  <p:embed/>
                </p:oleObj>
              </mc:Choice>
              <mc:Fallback>
                <p:oleObj name="Equation" r:id="rId19" imgW="1307880" imgH="393480" progId="Equation.DSMT4">
                  <p:embed/>
                  <p:pic>
                    <p:nvPicPr>
                      <p:cNvPr id="23" name="Object 22">
                        <a:extLst>
                          <a:ext uri="{FF2B5EF4-FFF2-40B4-BE49-F238E27FC236}">
                            <a16:creationId xmlns:a16="http://schemas.microsoft.com/office/drawing/2014/main" id="{F6B9F561-D0A7-436C-9C3E-B2A7B3E04391}"/>
                          </a:ext>
                        </a:extLst>
                      </p:cNvPr>
                      <p:cNvPicPr>
                        <a:picLocks noChangeAspect="1" noChangeArrowheads="1"/>
                      </p:cNvPicPr>
                      <p:nvPr/>
                    </p:nvPicPr>
                    <p:blipFill>
                      <a:blip r:embed="rId20"/>
                      <a:srcRect/>
                      <a:stretch>
                        <a:fillRect/>
                      </a:stretch>
                    </p:blipFill>
                    <p:spPr bwMode="auto">
                      <a:xfrm>
                        <a:off x="7906930" y="3152277"/>
                        <a:ext cx="1681163" cy="503237"/>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CEF886F0-45D1-4101-8453-21A3233A31FC}"/>
              </a:ext>
            </a:extLst>
          </p:cNvPr>
          <p:cNvGraphicFramePr>
            <a:graphicFrameLocks noChangeAspect="1"/>
          </p:cNvGraphicFramePr>
          <p:nvPr>
            <p:extLst>
              <p:ext uri="{D42A27DB-BD31-4B8C-83A1-F6EECF244321}">
                <p14:modId xmlns:p14="http://schemas.microsoft.com/office/powerpoint/2010/main" val="4167457248"/>
              </p:ext>
            </p:extLst>
          </p:nvPr>
        </p:nvGraphicFramePr>
        <p:xfrm>
          <a:off x="5597263" y="4153092"/>
          <a:ext cx="4240213" cy="576262"/>
        </p:xfrm>
        <a:graphic>
          <a:graphicData uri="http://schemas.openxmlformats.org/presentationml/2006/ole">
            <mc:AlternateContent xmlns:mc="http://schemas.openxmlformats.org/markup-compatibility/2006">
              <mc:Choice xmlns:v="urn:schemas-microsoft-com:vml" Requires="v">
                <p:oleObj name="Equation" r:id="rId21" imgW="3174840" imgH="431640" progId="Equation.DSMT4">
                  <p:embed/>
                </p:oleObj>
              </mc:Choice>
              <mc:Fallback>
                <p:oleObj name="Equation" r:id="rId21" imgW="3174840" imgH="431640" progId="Equation.DSMT4">
                  <p:embed/>
                  <p:pic>
                    <p:nvPicPr>
                      <p:cNvPr id="10" name="Object 9">
                        <a:extLst>
                          <a:ext uri="{FF2B5EF4-FFF2-40B4-BE49-F238E27FC236}">
                            <a16:creationId xmlns:a16="http://schemas.microsoft.com/office/drawing/2014/main" id="{E95A668C-5D9A-4B99-9A10-5B3E49D0FCDB}"/>
                          </a:ext>
                        </a:extLst>
                      </p:cNvPr>
                      <p:cNvPicPr/>
                      <p:nvPr/>
                    </p:nvPicPr>
                    <p:blipFill>
                      <a:blip r:embed="rId22"/>
                      <a:stretch>
                        <a:fillRect/>
                      </a:stretch>
                    </p:blipFill>
                    <p:spPr>
                      <a:xfrm>
                        <a:off x="5597263" y="4153092"/>
                        <a:ext cx="4240213" cy="576262"/>
                      </a:xfrm>
                      <a:prstGeom prst="rect">
                        <a:avLst/>
                      </a:prstGeom>
                    </p:spPr>
                  </p:pic>
                </p:oleObj>
              </mc:Fallback>
            </mc:AlternateContent>
          </a:graphicData>
        </a:graphic>
      </p:graphicFrame>
      <p:graphicFrame>
        <p:nvGraphicFramePr>
          <p:cNvPr id="26" name="Object 25">
            <a:extLst>
              <a:ext uri="{FF2B5EF4-FFF2-40B4-BE49-F238E27FC236}">
                <a16:creationId xmlns:a16="http://schemas.microsoft.com/office/drawing/2014/main" id="{39ABAC71-FD9C-4DC5-9EAB-CA0E52FD70DE}"/>
              </a:ext>
            </a:extLst>
          </p:cNvPr>
          <p:cNvGraphicFramePr>
            <a:graphicFrameLocks noChangeAspect="1"/>
          </p:cNvGraphicFramePr>
          <p:nvPr>
            <p:extLst>
              <p:ext uri="{D42A27DB-BD31-4B8C-83A1-F6EECF244321}">
                <p14:modId xmlns:p14="http://schemas.microsoft.com/office/powerpoint/2010/main" val="547191639"/>
              </p:ext>
            </p:extLst>
          </p:nvPr>
        </p:nvGraphicFramePr>
        <p:xfrm>
          <a:off x="9893759" y="4260861"/>
          <a:ext cx="1287462" cy="304800"/>
        </p:xfrm>
        <a:graphic>
          <a:graphicData uri="http://schemas.openxmlformats.org/presentationml/2006/ole">
            <mc:AlternateContent xmlns:mc="http://schemas.openxmlformats.org/markup-compatibility/2006">
              <mc:Choice xmlns:v="urn:schemas-microsoft-com:vml" Requires="v">
                <p:oleObj name="Equation" r:id="rId23" imgW="965160" imgH="228600" progId="Equation.DSMT4">
                  <p:embed/>
                </p:oleObj>
              </mc:Choice>
              <mc:Fallback>
                <p:oleObj name="Equation" r:id="rId23" imgW="965160" imgH="228600" progId="Equation.DSMT4">
                  <p:embed/>
                  <p:pic>
                    <p:nvPicPr>
                      <p:cNvPr id="10" name="Object 9">
                        <a:extLst>
                          <a:ext uri="{FF2B5EF4-FFF2-40B4-BE49-F238E27FC236}">
                            <a16:creationId xmlns:a16="http://schemas.microsoft.com/office/drawing/2014/main" id="{E95A668C-5D9A-4B99-9A10-5B3E49D0FCDB}"/>
                          </a:ext>
                        </a:extLst>
                      </p:cNvPr>
                      <p:cNvPicPr/>
                      <p:nvPr/>
                    </p:nvPicPr>
                    <p:blipFill>
                      <a:blip r:embed="rId24"/>
                      <a:stretch>
                        <a:fillRect/>
                      </a:stretch>
                    </p:blipFill>
                    <p:spPr>
                      <a:xfrm>
                        <a:off x="9893759" y="4260861"/>
                        <a:ext cx="1287462" cy="304800"/>
                      </a:xfrm>
                      <a:prstGeom prst="rect">
                        <a:avLst/>
                      </a:prstGeom>
                    </p:spPr>
                  </p:pic>
                </p:oleObj>
              </mc:Fallback>
            </mc:AlternateContent>
          </a:graphicData>
        </a:graphic>
      </p:graphicFrame>
      <p:graphicFrame>
        <p:nvGraphicFramePr>
          <p:cNvPr id="27" name="Object 26">
            <a:extLst>
              <a:ext uri="{FF2B5EF4-FFF2-40B4-BE49-F238E27FC236}">
                <a16:creationId xmlns:a16="http://schemas.microsoft.com/office/drawing/2014/main" id="{D82F2695-D9B7-446D-BC87-0D2AB9E278D3}"/>
              </a:ext>
            </a:extLst>
          </p:cNvPr>
          <p:cNvGraphicFramePr>
            <a:graphicFrameLocks noChangeAspect="1"/>
          </p:cNvGraphicFramePr>
          <p:nvPr>
            <p:extLst>
              <p:ext uri="{D42A27DB-BD31-4B8C-83A1-F6EECF244321}">
                <p14:modId xmlns:p14="http://schemas.microsoft.com/office/powerpoint/2010/main" val="2886697708"/>
              </p:ext>
            </p:extLst>
          </p:nvPr>
        </p:nvGraphicFramePr>
        <p:xfrm>
          <a:off x="11240585" y="4294199"/>
          <a:ext cx="846138" cy="271462"/>
        </p:xfrm>
        <a:graphic>
          <a:graphicData uri="http://schemas.openxmlformats.org/presentationml/2006/ole">
            <mc:AlternateContent xmlns:mc="http://schemas.openxmlformats.org/markup-compatibility/2006">
              <mc:Choice xmlns:v="urn:schemas-microsoft-com:vml" Requires="v">
                <p:oleObj name="Equation" r:id="rId25" imgW="634680" imgH="203040" progId="Equation.DSMT4">
                  <p:embed/>
                </p:oleObj>
              </mc:Choice>
              <mc:Fallback>
                <p:oleObj name="Equation" r:id="rId25" imgW="634680" imgH="203040" progId="Equation.DSMT4">
                  <p:embed/>
                  <p:pic>
                    <p:nvPicPr>
                      <p:cNvPr id="26" name="Object 25">
                        <a:extLst>
                          <a:ext uri="{FF2B5EF4-FFF2-40B4-BE49-F238E27FC236}">
                            <a16:creationId xmlns:a16="http://schemas.microsoft.com/office/drawing/2014/main" id="{39ABAC71-FD9C-4DC5-9EAB-CA0E52FD70DE}"/>
                          </a:ext>
                        </a:extLst>
                      </p:cNvPr>
                      <p:cNvPicPr/>
                      <p:nvPr/>
                    </p:nvPicPr>
                    <p:blipFill>
                      <a:blip r:embed="rId26"/>
                      <a:stretch>
                        <a:fillRect/>
                      </a:stretch>
                    </p:blipFill>
                    <p:spPr>
                      <a:xfrm>
                        <a:off x="11240585" y="4294199"/>
                        <a:ext cx="846138" cy="271462"/>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7">
            <p14:nvContentPartPr>
              <p14:cNvPr id="8" name="Ink 7">
                <a:extLst>
                  <a:ext uri="{FF2B5EF4-FFF2-40B4-BE49-F238E27FC236}">
                    <a16:creationId xmlns:a16="http://schemas.microsoft.com/office/drawing/2014/main" id="{B6D0A16C-8A1D-417E-B1A9-B2BF259C61BE}"/>
                  </a:ext>
                </a:extLst>
              </p14:cNvPr>
              <p14:cNvContentPartPr/>
              <p14:nvPr/>
            </p14:nvContentPartPr>
            <p14:xfrm>
              <a:off x="11177552" y="4683623"/>
              <a:ext cx="606960" cy="298800"/>
            </p14:xfrm>
          </p:contentPart>
        </mc:Choice>
        <mc:Fallback xmlns="">
          <p:pic>
            <p:nvPicPr>
              <p:cNvPr id="8" name="Ink 7">
                <a:extLst>
                  <a:ext uri="{FF2B5EF4-FFF2-40B4-BE49-F238E27FC236}">
                    <a16:creationId xmlns:a16="http://schemas.microsoft.com/office/drawing/2014/main" id="{B6D0A16C-8A1D-417E-B1A9-B2BF259C61BE}"/>
                  </a:ext>
                </a:extLst>
              </p:cNvPr>
              <p:cNvPicPr/>
              <p:nvPr/>
            </p:nvPicPr>
            <p:blipFill>
              <a:blip r:embed="rId28"/>
              <a:stretch>
                <a:fillRect/>
              </a:stretch>
            </p:blipFill>
            <p:spPr>
              <a:xfrm>
                <a:off x="11159552" y="4665623"/>
                <a:ext cx="642600" cy="334440"/>
              </a:xfrm>
              <a:prstGeom prst="rect">
                <a:avLst/>
              </a:prstGeom>
            </p:spPr>
          </p:pic>
        </mc:Fallback>
      </mc:AlternateContent>
      <p:sp>
        <p:nvSpPr>
          <p:cNvPr id="14" name="TextBox 13">
            <a:extLst>
              <a:ext uri="{FF2B5EF4-FFF2-40B4-BE49-F238E27FC236}">
                <a16:creationId xmlns:a16="http://schemas.microsoft.com/office/drawing/2014/main" id="{E2AF69E2-30C1-4BF4-BA34-F93B12148D09}"/>
              </a:ext>
            </a:extLst>
          </p:cNvPr>
          <p:cNvSpPr txBox="1"/>
          <p:nvPr/>
        </p:nvSpPr>
        <p:spPr>
          <a:xfrm>
            <a:off x="10150475" y="5131870"/>
            <a:ext cx="1740580" cy="738664"/>
          </a:xfrm>
          <a:prstGeom prst="rect">
            <a:avLst/>
          </a:prstGeom>
          <a:noFill/>
          <a:ln>
            <a:solidFill>
              <a:srgbClr val="7030A0"/>
            </a:solidFill>
          </a:ln>
        </p:spPr>
        <p:txBody>
          <a:bodyPr wrap="square" rtlCol="0">
            <a:spAutoFit/>
          </a:bodyPr>
          <a:lstStyle/>
          <a:p>
            <a:r>
              <a:rPr lang="en-US" sz="1400"/>
              <a:t>FWIW, that’s only a  hair’s width, every second.</a:t>
            </a:r>
          </a:p>
        </p:txBody>
      </p:sp>
      <p:sp>
        <p:nvSpPr>
          <p:cNvPr id="28" name="TextBox 27">
            <a:extLst>
              <a:ext uri="{FF2B5EF4-FFF2-40B4-BE49-F238E27FC236}">
                <a16:creationId xmlns:a16="http://schemas.microsoft.com/office/drawing/2014/main" id="{4E5E61C2-585D-4D51-805C-FC1546A31806}"/>
              </a:ext>
            </a:extLst>
          </p:cNvPr>
          <p:cNvSpPr txBox="1"/>
          <p:nvPr/>
        </p:nvSpPr>
        <p:spPr>
          <a:xfrm>
            <a:off x="551499" y="5325209"/>
            <a:ext cx="7757316" cy="338554"/>
          </a:xfrm>
          <a:prstGeom prst="rect">
            <a:avLst/>
          </a:prstGeom>
          <a:noFill/>
        </p:spPr>
        <p:txBody>
          <a:bodyPr wrap="none" rtlCol="0">
            <a:spAutoFit/>
          </a:bodyPr>
          <a:lstStyle/>
          <a:p>
            <a:r>
              <a:rPr lang="en-US" sz="1600"/>
              <a:t>This is </a:t>
            </a:r>
            <a:r>
              <a:rPr lang="el-GR" sz="1600"/>
              <a:t>τ</a:t>
            </a:r>
            <a:r>
              <a:rPr lang="en-US" sz="1600"/>
              <a:t>, the number of seconds in between successive collisions for our hapless electron.  </a:t>
            </a:r>
            <a:endParaRPr lang="en-US" dirty="0"/>
          </a:p>
        </p:txBody>
      </p:sp>
      <p:sp>
        <p:nvSpPr>
          <p:cNvPr id="29" name="TextBox 28">
            <a:extLst>
              <a:ext uri="{FF2B5EF4-FFF2-40B4-BE49-F238E27FC236}">
                <a16:creationId xmlns:a16="http://schemas.microsoft.com/office/drawing/2014/main" id="{22FB2FE1-5D93-4932-90C6-5AB92F792768}"/>
              </a:ext>
            </a:extLst>
          </p:cNvPr>
          <p:cNvSpPr txBox="1"/>
          <p:nvPr/>
        </p:nvSpPr>
        <p:spPr>
          <a:xfrm>
            <a:off x="551499" y="5693039"/>
            <a:ext cx="3143423" cy="338554"/>
          </a:xfrm>
          <a:prstGeom prst="rect">
            <a:avLst/>
          </a:prstGeom>
          <a:noFill/>
        </p:spPr>
        <p:txBody>
          <a:bodyPr wrap="square" rtlCol="0">
            <a:spAutoFit/>
          </a:bodyPr>
          <a:lstStyle/>
          <a:p>
            <a:r>
              <a:rPr lang="en-US" sz="1600"/>
              <a:t>We can start with this formula, say:</a:t>
            </a:r>
            <a:endParaRPr lang="en-US" dirty="0"/>
          </a:p>
        </p:txBody>
      </p:sp>
      <p:cxnSp>
        <p:nvCxnSpPr>
          <p:cNvPr id="31" name="Straight Arrow Connector 30">
            <a:extLst>
              <a:ext uri="{FF2B5EF4-FFF2-40B4-BE49-F238E27FC236}">
                <a16:creationId xmlns:a16="http://schemas.microsoft.com/office/drawing/2014/main" id="{6D296072-923A-4591-9E86-F2E40492F0E7}"/>
              </a:ext>
            </a:extLst>
          </p:cNvPr>
          <p:cNvCxnSpPr/>
          <p:nvPr/>
        </p:nvCxnSpPr>
        <p:spPr>
          <a:xfrm>
            <a:off x="1707502" y="6331663"/>
            <a:ext cx="71435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32" name="Object 31">
            <a:extLst>
              <a:ext uri="{FF2B5EF4-FFF2-40B4-BE49-F238E27FC236}">
                <a16:creationId xmlns:a16="http://schemas.microsoft.com/office/drawing/2014/main" id="{12768C18-F29C-4007-BFBC-814C60DF14BF}"/>
              </a:ext>
            </a:extLst>
          </p:cNvPr>
          <p:cNvGraphicFramePr>
            <a:graphicFrameLocks noChangeAspect="1"/>
          </p:cNvGraphicFramePr>
          <p:nvPr>
            <p:extLst>
              <p:ext uri="{D42A27DB-BD31-4B8C-83A1-F6EECF244321}">
                <p14:modId xmlns:p14="http://schemas.microsoft.com/office/powerpoint/2010/main" val="3303536988"/>
              </p:ext>
            </p:extLst>
          </p:nvPr>
        </p:nvGraphicFramePr>
        <p:xfrm>
          <a:off x="2603271" y="6062340"/>
          <a:ext cx="854075" cy="604838"/>
        </p:xfrm>
        <a:graphic>
          <a:graphicData uri="http://schemas.openxmlformats.org/presentationml/2006/ole">
            <mc:AlternateContent xmlns:mc="http://schemas.openxmlformats.org/markup-compatibility/2006">
              <mc:Choice xmlns:v="urn:schemas-microsoft-com:vml" Requires="v">
                <p:oleObj name="Equation" r:id="rId29" imgW="596880" imgH="419040" progId="Equation.DSMT4">
                  <p:embed/>
                </p:oleObj>
              </mc:Choice>
              <mc:Fallback>
                <p:oleObj name="Equation" r:id="rId29" imgW="596880" imgH="419040" progId="Equation.DSMT4">
                  <p:embed/>
                  <p:pic>
                    <p:nvPicPr>
                      <p:cNvPr id="13" name="Object 12">
                        <a:extLst>
                          <a:ext uri="{FF2B5EF4-FFF2-40B4-BE49-F238E27FC236}">
                            <a16:creationId xmlns:a16="http://schemas.microsoft.com/office/drawing/2014/main" id="{8541211E-E2A1-4A96-AF10-D05DF5B6DDC3}"/>
                          </a:ext>
                        </a:extLst>
                      </p:cNvPr>
                      <p:cNvPicPr>
                        <a:picLocks noChangeAspect="1" noChangeArrowheads="1"/>
                      </p:cNvPicPr>
                      <p:nvPr/>
                    </p:nvPicPr>
                    <p:blipFill>
                      <a:blip r:embed="rId30"/>
                      <a:srcRect/>
                      <a:stretch>
                        <a:fillRect/>
                      </a:stretch>
                    </p:blipFill>
                    <p:spPr bwMode="auto">
                      <a:xfrm>
                        <a:off x="2603271" y="6062340"/>
                        <a:ext cx="854075" cy="604838"/>
                      </a:xfrm>
                      <a:prstGeom prst="rect">
                        <a:avLst/>
                      </a:prstGeom>
                      <a:noFill/>
                    </p:spPr>
                  </p:pic>
                </p:oleObj>
              </mc:Fallback>
            </mc:AlternateContent>
          </a:graphicData>
        </a:graphic>
      </p:graphicFrame>
      <p:graphicFrame>
        <p:nvGraphicFramePr>
          <p:cNvPr id="33" name="Object 32">
            <a:extLst>
              <a:ext uri="{FF2B5EF4-FFF2-40B4-BE49-F238E27FC236}">
                <a16:creationId xmlns:a16="http://schemas.microsoft.com/office/drawing/2014/main" id="{DFD1B4B1-0678-480C-B301-E3B44AC893AF}"/>
              </a:ext>
            </a:extLst>
          </p:cNvPr>
          <p:cNvGraphicFramePr>
            <a:graphicFrameLocks noChangeAspect="1"/>
          </p:cNvGraphicFramePr>
          <p:nvPr>
            <p:extLst>
              <p:ext uri="{D42A27DB-BD31-4B8C-83A1-F6EECF244321}">
                <p14:modId xmlns:p14="http://schemas.microsoft.com/office/powerpoint/2010/main" val="3983641645"/>
              </p:ext>
            </p:extLst>
          </p:nvPr>
        </p:nvGraphicFramePr>
        <p:xfrm>
          <a:off x="7906929" y="6244752"/>
          <a:ext cx="1069119" cy="268889"/>
        </p:xfrm>
        <a:graphic>
          <a:graphicData uri="http://schemas.openxmlformats.org/presentationml/2006/ole">
            <mc:AlternateContent xmlns:mc="http://schemas.openxmlformats.org/markup-compatibility/2006">
              <mc:Choice xmlns:v="urn:schemas-microsoft-com:vml" Requires="v">
                <p:oleObj name="Equation" r:id="rId31" imgW="812520" imgH="203040" progId="Equation.DSMT4">
                  <p:embed/>
                </p:oleObj>
              </mc:Choice>
              <mc:Fallback>
                <p:oleObj name="Equation" r:id="rId31" imgW="812520" imgH="203040" progId="Equation.DSMT4">
                  <p:embed/>
                  <p:pic>
                    <p:nvPicPr>
                      <p:cNvPr id="15" name="Object 14">
                        <a:extLst>
                          <a:ext uri="{FF2B5EF4-FFF2-40B4-BE49-F238E27FC236}">
                            <a16:creationId xmlns:a16="http://schemas.microsoft.com/office/drawing/2014/main" id="{5575DC19-1048-4999-9D5F-1FA03AFB3B31}"/>
                          </a:ext>
                        </a:extLst>
                      </p:cNvPr>
                      <p:cNvPicPr>
                        <a:picLocks noChangeAspect="1" noChangeArrowheads="1"/>
                      </p:cNvPicPr>
                      <p:nvPr/>
                    </p:nvPicPr>
                    <p:blipFill>
                      <a:blip r:embed="rId32"/>
                      <a:srcRect/>
                      <a:stretch>
                        <a:fillRect/>
                      </a:stretch>
                    </p:blipFill>
                    <p:spPr bwMode="auto">
                      <a:xfrm>
                        <a:off x="7906929" y="6244752"/>
                        <a:ext cx="1069119" cy="268889"/>
                      </a:xfrm>
                      <a:prstGeom prst="rect">
                        <a:avLst/>
                      </a:prstGeom>
                      <a:noFill/>
                    </p:spPr>
                  </p:pic>
                </p:oleObj>
              </mc:Fallback>
            </mc:AlternateContent>
          </a:graphicData>
        </a:graphic>
      </p:graphicFrame>
    </p:spTree>
    <p:extLst>
      <p:ext uri="{BB962C8B-B14F-4D97-AF65-F5344CB8AC3E}">
        <p14:creationId xmlns:p14="http://schemas.microsoft.com/office/powerpoint/2010/main" val="2906830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500"/>
                                        <p:tgtEl>
                                          <p:spTgt spid="14"/>
                                        </p:tgtEl>
                                      </p:cBhvr>
                                    </p:animEffec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8"/>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29"/>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1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3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32"/>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15"/>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1" grpId="0"/>
      <p:bldP spid="19" grpId="0"/>
      <p:bldP spid="20" grpId="0"/>
      <p:bldP spid="14" grpId="0" animBg="1"/>
      <p:bldP spid="28"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4DF8A-4C39-4A73-89F2-3DAD7C0BFC82}"/>
              </a:ext>
            </a:extLst>
          </p:cNvPr>
          <p:cNvSpPr txBox="1">
            <a:spLocks/>
          </p:cNvSpPr>
          <p:nvPr/>
        </p:nvSpPr>
        <p:spPr>
          <a:xfrm>
            <a:off x="4876800" y="316162"/>
            <a:ext cx="1913106" cy="567289"/>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Example</a:t>
            </a:r>
            <a:endParaRPr lang="en-US" sz="3600" b="1" u="sng" dirty="0">
              <a:latin typeface="+mn-lt"/>
            </a:endParaRPr>
          </a:p>
        </p:txBody>
      </p:sp>
      <p:sp>
        <p:nvSpPr>
          <p:cNvPr id="6" name="TextBox 5">
            <a:extLst>
              <a:ext uri="{FF2B5EF4-FFF2-40B4-BE49-F238E27FC236}">
                <a16:creationId xmlns:a16="http://schemas.microsoft.com/office/drawing/2014/main" id="{8F74D6EC-3199-4B2D-8E9C-678B65AF447B}"/>
              </a:ext>
            </a:extLst>
          </p:cNvPr>
          <p:cNvSpPr txBox="1"/>
          <p:nvPr/>
        </p:nvSpPr>
        <p:spPr>
          <a:xfrm>
            <a:off x="3669562" y="1258452"/>
            <a:ext cx="5734134" cy="338554"/>
          </a:xfrm>
          <a:prstGeom prst="rect">
            <a:avLst/>
          </a:prstGeom>
          <a:noFill/>
        </p:spPr>
        <p:txBody>
          <a:bodyPr wrap="none" rtlCol="0">
            <a:spAutoFit/>
          </a:bodyPr>
          <a:lstStyle/>
          <a:p>
            <a:r>
              <a:rPr lang="en-US" sz="1600" dirty="0">
                <a:solidFill>
                  <a:srgbClr val="0070C0"/>
                </a:solidFill>
              </a:rPr>
              <a:t>(f) What’s the strength of the electric field </a:t>
            </a:r>
            <a:r>
              <a:rPr lang="en-US" sz="1600">
                <a:solidFill>
                  <a:srgbClr val="0070C0"/>
                </a:solidFill>
              </a:rPr>
              <a:t>in the in </a:t>
            </a:r>
            <a:r>
              <a:rPr lang="en-US" sz="1600" dirty="0">
                <a:solidFill>
                  <a:srgbClr val="0070C0"/>
                </a:solidFill>
              </a:rPr>
              <a:t>the Ge resistor?</a:t>
            </a:r>
          </a:p>
        </p:txBody>
      </p:sp>
      <p:sp>
        <p:nvSpPr>
          <p:cNvPr id="7" name="Rectangle 4">
            <a:extLst>
              <a:ext uri="{FF2B5EF4-FFF2-40B4-BE49-F238E27FC236}">
                <a16:creationId xmlns:a16="http://schemas.microsoft.com/office/drawing/2014/main" id="{53CB08B0-4847-4391-87F9-0CDA50CE8282}"/>
              </a:ext>
            </a:extLst>
          </p:cNvPr>
          <p:cNvSpPr>
            <a:spLocks noChangeArrowheads="1"/>
          </p:cNvSpPr>
          <p:nvPr/>
        </p:nvSpPr>
        <p:spPr bwMode="auto">
          <a:xfrm>
            <a:off x="4876800" y="264731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6">
            <a:extLst>
              <a:ext uri="{FF2B5EF4-FFF2-40B4-BE49-F238E27FC236}">
                <a16:creationId xmlns:a16="http://schemas.microsoft.com/office/drawing/2014/main" id="{B6102CE6-2BA8-4A84-9E4D-BD4891A03AF2}"/>
              </a:ext>
            </a:extLst>
          </p:cNvPr>
          <p:cNvSpPr>
            <a:spLocks noChangeArrowheads="1"/>
          </p:cNvSpPr>
          <p:nvPr/>
        </p:nvSpPr>
        <p:spPr bwMode="auto">
          <a:xfrm>
            <a:off x="4876800" y="36164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a:extLst>
              <a:ext uri="{FF2B5EF4-FFF2-40B4-BE49-F238E27FC236}">
                <a16:creationId xmlns:a16="http://schemas.microsoft.com/office/drawing/2014/main" id="{3AE526D6-18EF-45E5-8293-A69E69966B53}"/>
              </a:ext>
            </a:extLst>
          </p:cNvPr>
          <p:cNvGraphicFramePr>
            <a:graphicFrameLocks noChangeAspect="1"/>
          </p:cNvGraphicFramePr>
          <p:nvPr>
            <p:extLst>
              <p:ext uri="{D42A27DB-BD31-4B8C-83A1-F6EECF244321}">
                <p14:modId xmlns:p14="http://schemas.microsoft.com/office/powerpoint/2010/main" val="3152677835"/>
              </p:ext>
            </p:extLst>
          </p:nvPr>
        </p:nvGraphicFramePr>
        <p:xfrm>
          <a:off x="3950734" y="2255378"/>
          <a:ext cx="808037" cy="544512"/>
        </p:xfrm>
        <a:graphic>
          <a:graphicData uri="http://schemas.openxmlformats.org/presentationml/2006/ole">
            <mc:AlternateContent xmlns:mc="http://schemas.openxmlformats.org/markup-compatibility/2006">
              <mc:Choice xmlns:v="urn:schemas-microsoft-com:vml" Requires="v">
                <p:oleObj name="Equation" r:id="rId2" imgW="583920" imgH="393480" progId="Equation.DSMT4">
                  <p:embed/>
                </p:oleObj>
              </mc:Choice>
              <mc:Fallback>
                <p:oleObj name="Equation" r:id="rId2" imgW="583920" imgH="393480" progId="Equation.DSMT4">
                  <p:embed/>
                  <p:pic>
                    <p:nvPicPr>
                      <p:cNvPr id="0" name="Object 7"/>
                      <p:cNvPicPr>
                        <a:picLocks noChangeAspect="1" noChangeArrowheads="1"/>
                      </p:cNvPicPr>
                      <p:nvPr/>
                    </p:nvPicPr>
                    <p:blipFill>
                      <a:blip r:embed="rId3"/>
                      <a:srcRect/>
                      <a:stretch>
                        <a:fillRect/>
                      </a:stretch>
                    </p:blipFill>
                    <p:spPr bwMode="auto">
                      <a:xfrm>
                        <a:off x="3950734" y="2255378"/>
                        <a:ext cx="808037" cy="544512"/>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441E46F2-8351-458C-9341-C28AE797E8E5}"/>
              </a:ext>
            </a:extLst>
          </p:cNvPr>
          <p:cNvGraphicFramePr>
            <a:graphicFrameLocks noChangeAspect="1"/>
          </p:cNvGraphicFramePr>
          <p:nvPr>
            <p:extLst>
              <p:ext uri="{D42A27DB-BD31-4B8C-83A1-F6EECF244321}">
                <p14:modId xmlns:p14="http://schemas.microsoft.com/office/powerpoint/2010/main" val="150649412"/>
              </p:ext>
            </p:extLst>
          </p:nvPr>
        </p:nvGraphicFramePr>
        <p:xfrm>
          <a:off x="243666" y="247026"/>
          <a:ext cx="2452687" cy="2978150"/>
        </p:xfrm>
        <a:graphic>
          <a:graphicData uri="http://schemas.openxmlformats.org/presentationml/2006/ole">
            <mc:AlternateContent xmlns:mc="http://schemas.openxmlformats.org/markup-compatibility/2006">
              <mc:Choice xmlns:v="urn:schemas-microsoft-com:vml" Requires="v">
                <p:oleObj name="Bitmap Image" r:id="rId4" imgW="2057400" imgH="2781360" progId="Paint.Picture">
                  <p:embed/>
                </p:oleObj>
              </mc:Choice>
              <mc:Fallback>
                <p:oleObj name="Bitmap Image" r:id="rId4" imgW="2057400" imgH="2781360" progId="Paint.Picture">
                  <p:embed/>
                  <p:pic>
                    <p:nvPicPr>
                      <p:cNvPr id="16" name="Object 15">
                        <a:extLst>
                          <a:ext uri="{FF2B5EF4-FFF2-40B4-BE49-F238E27FC236}">
                            <a16:creationId xmlns:a16="http://schemas.microsoft.com/office/drawing/2014/main" id="{55C4E70C-6D1D-4BE4-9A31-0D64D7436D02}"/>
                          </a:ext>
                        </a:extLst>
                      </p:cNvPr>
                      <p:cNvPicPr>
                        <a:picLocks noChangeAspect="1" noChangeArrowheads="1"/>
                      </p:cNvPicPr>
                      <p:nvPr/>
                    </p:nvPicPr>
                    <p:blipFill>
                      <a:blip r:embed="rId5"/>
                      <a:srcRect l="4124" t="2347" r="5154" b="16432"/>
                      <a:stretch>
                        <a:fillRect/>
                      </a:stretch>
                    </p:blipFill>
                    <p:spPr bwMode="auto">
                      <a:xfrm>
                        <a:off x="243666" y="247026"/>
                        <a:ext cx="2452687" cy="2978150"/>
                      </a:xfrm>
                      <a:prstGeom prst="rect">
                        <a:avLst/>
                      </a:prstGeom>
                      <a:noFill/>
                    </p:spPr>
                  </p:pic>
                </p:oleObj>
              </mc:Fallback>
            </mc:AlternateContent>
          </a:graphicData>
        </a:graphic>
      </p:graphicFrame>
      <p:pic>
        <p:nvPicPr>
          <p:cNvPr id="14" name="Picture 13">
            <a:extLst>
              <a:ext uri="{FF2B5EF4-FFF2-40B4-BE49-F238E27FC236}">
                <a16:creationId xmlns:a16="http://schemas.microsoft.com/office/drawing/2014/main" id="{BB96B9B1-DCCE-40A9-A8E2-DB97A5C420BF}"/>
              </a:ext>
            </a:extLst>
          </p:cNvPr>
          <p:cNvPicPr>
            <a:picLocks noChangeAspect="1"/>
          </p:cNvPicPr>
          <p:nvPr/>
        </p:nvPicPr>
        <p:blipFill>
          <a:blip r:embed="rId6"/>
          <a:stretch>
            <a:fillRect/>
          </a:stretch>
        </p:blipFill>
        <p:spPr>
          <a:xfrm>
            <a:off x="721597" y="3127794"/>
            <a:ext cx="1700261" cy="2007075"/>
          </a:xfrm>
          <a:prstGeom prst="rect">
            <a:avLst/>
          </a:prstGeom>
        </p:spPr>
      </p:pic>
      <p:sp>
        <p:nvSpPr>
          <p:cNvPr id="11" name="TextBox 10">
            <a:extLst>
              <a:ext uri="{FF2B5EF4-FFF2-40B4-BE49-F238E27FC236}">
                <a16:creationId xmlns:a16="http://schemas.microsoft.com/office/drawing/2014/main" id="{8EC0DAAB-D4C3-4C8C-9D0C-B2F7EE51A362}"/>
              </a:ext>
            </a:extLst>
          </p:cNvPr>
          <p:cNvSpPr txBox="1"/>
          <p:nvPr/>
        </p:nvSpPr>
        <p:spPr>
          <a:xfrm>
            <a:off x="3907350" y="1802730"/>
            <a:ext cx="4779449" cy="338554"/>
          </a:xfrm>
          <a:prstGeom prst="rect">
            <a:avLst/>
          </a:prstGeom>
          <a:noFill/>
        </p:spPr>
        <p:txBody>
          <a:bodyPr wrap="square" rtlCol="0">
            <a:spAutoFit/>
          </a:bodyPr>
          <a:lstStyle/>
          <a:p>
            <a:r>
              <a:rPr lang="en-US" sz="1600"/>
              <a:t>Well, the strength of the electric field is given by:</a:t>
            </a:r>
          </a:p>
        </p:txBody>
      </p:sp>
      <p:graphicFrame>
        <p:nvGraphicFramePr>
          <p:cNvPr id="15" name="Object 14">
            <a:extLst>
              <a:ext uri="{FF2B5EF4-FFF2-40B4-BE49-F238E27FC236}">
                <a16:creationId xmlns:a16="http://schemas.microsoft.com/office/drawing/2014/main" id="{69CC212C-00DF-4135-8609-331EDDE51395}"/>
              </a:ext>
            </a:extLst>
          </p:cNvPr>
          <p:cNvGraphicFramePr>
            <a:graphicFrameLocks noChangeAspect="1"/>
          </p:cNvGraphicFramePr>
          <p:nvPr>
            <p:extLst>
              <p:ext uri="{D42A27DB-BD31-4B8C-83A1-F6EECF244321}">
                <p14:modId xmlns:p14="http://schemas.microsoft.com/office/powerpoint/2010/main" val="470432583"/>
              </p:ext>
            </p:extLst>
          </p:nvPr>
        </p:nvGraphicFramePr>
        <p:xfrm>
          <a:off x="4876800" y="2250492"/>
          <a:ext cx="790575" cy="544512"/>
        </p:xfrm>
        <a:graphic>
          <a:graphicData uri="http://schemas.openxmlformats.org/presentationml/2006/ole">
            <mc:AlternateContent xmlns:mc="http://schemas.openxmlformats.org/markup-compatibility/2006">
              <mc:Choice xmlns:v="urn:schemas-microsoft-com:vml" Requires="v">
                <p:oleObj name="Equation" r:id="rId7" imgW="571320" imgH="393480" progId="Equation.DSMT4">
                  <p:embed/>
                </p:oleObj>
              </mc:Choice>
              <mc:Fallback>
                <p:oleObj name="Equation" r:id="rId7" imgW="571320" imgH="393480" progId="Equation.DSMT4">
                  <p:embed/>
                  <p:pic>
                    <p:nvPicPr>
                      <p:cNvPr id="12" name="Object 11">
                        <a:extLst>
                          <a:ext uri="{FF2B5EF4-FFF2-40B4-BE49-F238E27FC236}">
                            <a16:creationId xmlns:a16="http://schemas.microsoft.com/office/drawing/2014/main" id="{3AE526D6-18EF-45E5-8293-A69E69966B53}"/>
                          </a:ext>
                        </a:extLst>
                      </p:cNvPr>
                      <p:cNvPicPr>
                        <a:picLocks noChangeAspect="1" noChangeArrowheads="1"/>
                      </p:cNvPicPr>
                      <p:nvPr/>
                    </p:nvPicPr>
                    <p:blipFill>
                      <a:blip r:embed="rId8"/>
                      <a:srcRect/>
                      <a:stretch>
                        <a:fillRect/>
                      </a:stretch>
                    </p:blipFill>
                    <p:spPr bwMode="auto">
                      <a:xfrm>
                        <a:off x="4876800" y="2250492"/>
                        <a:ext cx="790575" cy="544512"/>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6E8B8215-8C25-4142-8415-6BC0B7EE7FEE}"/>
              </a:ext>
            </a:extLst>
          </p:cNvPr>
          <p:cNvGraphicFramePr>
            <a:graphicFrameLocks noChangeAspect="1"/>
          </p:cNvGraphicFramePr>
          <p:nvPr>
            <p:extLst>
              <p:ext uri="{D42A27DB-BD31-4B8C-83A1-F6EECF244321}">
                <p14:modId xmlns:p14="http://schemas.microsoft.com/office/powerpoint/2010/main" val="2176221565"/>
              </p:ext>
            </p:extLst>
          </p:nvPr>
        </p:nvGraphicFramePr>
        <p:xfrm>
          <a:off x="5766742" y="2250693"/>
          <a:ext cx="965200" cy="544512"/>
        </p:xfrm>
        <a:graphic>
          <a:graphicData uri="http://schemas.openxmlformats.org/presentationml/2006/ole">
            <mc:AlternateContent xmlns:mc="http://schemas.openxmlformats.org/markup-compatibility/2006">
              <mc:Choice xmlns:v="urn:schemas-microsoft-com:vml" Requires="v">
                <p:oleObj name="Equation" r:id="rId9" imgW="698400" imgH="393480" progId="Equation.DSMT4">
                  <p:embed/>
                </p:oleObj>
              </mc:Choice>
              <mc:Fallback>
                <p:oleObj name="Equation" r:id="rId9" imgW="698400" imgH="393480" progId="Equation.DSMT4">
                  <p:embed/>
                  <p:pic>
                    <p:nvPicPr>
                      <p:cNvPr id="12" name="Object 11">
                        <a:extLst>
                          <a:ext uri="{FF2B5EF4-FFF2-40B4-BE49-F238E27FC236}">
                            <a16:creationId xmlns:a16="http://schemas.microsoft.com/office/drawing/2014/main" id="{3AE526D6-18EF-45E5-8293-A69E69966B53}"/>
                          </a:ext>
                        </a:extLst>
                      </p:cNvPr>
                      <p:cNvPicPr>
                        <a:picLocks noChangeAspect="1" noChangeArrowheads="1"/>
                      </p:cNvPicPr>
                      <p:nvPr/>
                    </p:nvPicPr>
                    <p:blipFill>
                      <a:blip r:embed="rId10"/>
                      <a:srcRect/>
                      <a:stretch>
                        <a:fillRect/>
                      </a:stretch>
                    </p:blipFill>
                    <p:spPr bwMode="auto">
                      <a:xfrm>
                        <a:off x="5766742" y="2250693"/>
                        <a:ext cx="965200" cy="544512"/>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A67C044F-6ADA-4AB8-B9C8-A16FE5A30DE3}"/>
              </a:ext>
            </a:extLst>
          </p:cNvPr>
          <p:cNvGraphicFramePr>
            <a:graphicFrameLocks noChangeAspect="1"/>
          </p:cNvGraphicFramePr>
          <p:nvPr>
            <p:extLst>
              <p:ext uri="{D42A27DB-BD31-4B8C-83A1-F6EECF244321}">
                <p14:modId xmlns:p14="http://schemas.microsoft.com/office/powerpoint/2010/main" val="3372401638"/>
              </p:ext>
            </p:extLst>
          </p:nvPr>
        </p:nvGraphicFramePr>
        <p:xfrm>
          <a:off x="6849971" y="2244644"/>
          <a:ext cx="736600" cy="544512"/>
        </p:xfrm>
        <a:graphic>
          <a:graphicData uri="http://schemas.openxmlformats.org/presentationml/2006/ole">
            <mc:AlternateContent xmlns:mc="http://schemas.openxmlformats.org/markup-compatibility/2006">
              <mc:Choice xmlns:v="urn:schemas-microsoft-com:vml" Requires="v">
                <p:oleObj name="Equation" r:id="rId11" imgW="533160" imgH="393480" progId="Equation.DSMT4">
                  <p:embed/>
                </p:oleObj>
              </mc:Choice>
              <mc:Fallback>
                <p:oleObj name="Equation" r:id="rId11" imgW="533160" imgH="393480" progId="Equation.DSMT4">
                  <p:embed/>
                  <p:pic>
                    <p:nvPicPr>
                      <p:cNvPr id="12" name="Object 11">
                        <a:extLst>
                          <a:ext uri="{FF2B5EF4-FFF2-40B4-BE49-F238E27FC236}">
                            <a16:creationId xmlns:a16="http://schemas.microsoft.com/office/drawing/2014/main" id="{3AE526D6-18EF-45E5-8293-A69E69966B53}"/>
                          </a:ext>
                        </a:extLst>
                      </p:cNvPr>
                      <p:cNvPicPr>
                        <a:picLocks noChangeAspect="1" noChangeArrowheads="1"/>
                      </p:cNvPicPr>
                      <p:nvPr/>
                    </p:nvPicPr>
                    <p:blipFill>
                      <a:blip r:embed="rId12"/>
                      <a:srcRect/>
                      <a:stretch>
                        <a:fillRect/>
                      </a:stretch>
                    </p:blipFill>
                    <p:spPr bwMode="auto">
                      <a:xfrm>
                        <a:off x="6849971" y="2244644"/>
                        <a:ext cx="736600" cy="544512"/>
                      </a:xfrm>
                      <a:prstGeom prst="rect">
                        <a:avLst/>
                      </a:prstGeom>
                      <a:noFill/>
                    </p:spPr>
                  </p:pic>
                </p:oleObj>
              </mc:Fallback>
            </mc:AlternateContent>
          </a:graphicData>
        </a:graphic>
      </p:graphicFrame>
    </p:spTree>
    <p:extLst>
      <p:ext uri="{BB962C8B-B14F-4D97-AF65-F5344CB8AC3E}">
        <p14:creationId xmlns:p14="http://schemas.microsoft.com/office/powerpoint/2010/main" val="1587535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0326C072-6F80-4296-B228-0BA672F69E63}"/>
              </a:ext>
            </a:extLst>
          </p:cNvPr>
          <p:cNvSpPr txBox="1">
            <a:spLocks/>
          </p:cNvSpPr>
          <p:nvPr/>
        </p:nvSpPr>
        <p:spPr>
          <a:xfrm>
            <a:off x="4369624" y="84155"/>
            <a:ext cx="3157723" cy="68328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Simple Circuit</a:t>
            </a:r>
            <a:endParaRPr lang="en-US" sz="3600" b="1" u="sng" dirty="0">
              <a:latin typeface="+mn-lt"/>
            </a:endParaRPr>
          </a:p>
        </p:txBody>
      </p:sp>
      <p:graphicFrame>
        <p:nvGraphicFramePr>
          <p:cNvPr id="38" name="Object 37">
            <a:extLst>
              <a:ext uri="{FF2B5EF4-FFF2-40B4-BE49-F238E27FC236}">
                <a16:creationId xmlns:a16="http://schemas.microsoft.com/office/drawing/2014/main" id="{BF707F8E-34C4-4CD6-96D7-4F7ED7E6DAD8}"/>
              </a:ext>
            </a:extLst>
          </p:cNvPr>
          <p:cNvGraphicFramePr>
            <a:graphicFrameLocks noChangeAspect="1"/>
          </p:cNvGraphicFramePr>
          <p:nvPr>
            <p:extLst>
              <p:ext uri="{D42A27DB-BD31-4B8C-83A1-F6EECF244321}">
                <p14:modId xmlns:p14="http://schemas.microsoft.com/office/powerpoint/2010/main" val="1897014217"/>
              </p:ext>
            </p:extLst>
          </p:nvPr>
        </p:nvGraphicFramePr>
        <p:xfrm>
          <a:off x="0" y="2492275"/>
          <a:ext cx="6359525" cy="3768725"/>
        </p:xfrm>
        <a:graphic>
          <a:graphicData uri="http://schemas.openxmlformats.org/presentationml/2006/ole">
            <mc:AlternateContent xmlns:mc="http://schemas.openxmlformats.org/markup-compatibility/2006">
              <mc:Choice xmlns:v="urn:schemas-microsoft-com:vml" Requires="v">
                <p:oleObj name="Bitmap Image" r:id="rId2" imgW="4015800" imgH="2468880" progId="Paint.Picture">
                  <p:embed/>
                </p:oleObj>
              </mc:Choice>
              <mc:Fallback>
                <p:oleObj name="Bitmap Image" r:id="rId2" imgW="4015800" imgH="2468880" progId="Paint.Picture">
                  <p:embed/>
                  <p:pic>
                    <p:nvPicPr>
                      <p:cNvPr id="38" name="Object 37">
                        <a:extLst>
                          <a:ext uri="{FF2B5EF4-FFF2-40B4-BE49-F238E27FC236}">
                            <a16:creationId xmlns:a16="http://schemas.microsoft.com/office/drawing/2014/main" id="{BF707F8E-34C4-4CD6-96D7-4F7ED7E6DAD8}"/>
                          </a:ext>
                        </a:extLst>
                      </p:cNvPr>
                      <p:cNvPicPr>
                        <a:picLocks noChangeAspect="1" noChangeArrowheads="1"/>
                      </p:cNvPicPr>
                      <p:nvPr/>
                    </p:nvPicPr>
                    <p:blipFill>
                      <a:blip r:embed="rId3"/>
                      <a:srcRect/>
                      <a:stretch>
                        <a:fillRect/>
                      </a:stretch>
                    </p:blipFill>
                    <p:spPr bwMode="auto">
                      <a:xfrm>
                        <a:off x="0" y="2492275"/>
                        <a:ext cx="6359525" cy="3768725"/>
                      </a:xfrm>
                      <a:prstGeom prst="rect">
                        <a:avLst/>
                      </a:prstGeom>
                      <a:noFill/>
                    </p:spPr>
                  </p:pic>
                </p:oleObj>
              </mc:Fallback>
            </mc:AlternateContent>
          </a:graphicData>
        </a:graphic>
      </p:graphicFrame>
      <p:sp>
        <p:nvSpPr>
          <p:cNvPr id="55" name="TextBox 54">
            <a:extLst>
              <a:ext uri="{FF2B5EF4-FFF2-40B4-BE49-F238E27FC236}">
                <a16:creationId xmlns:a16="http://schemas.microsoft.com/office/drawing/2014/main" id="{FF55428D-7362-4A20-B615-022C031AC858}"/>
              </a:ext>
            </a:extLst>
          </p:cNvPr>
          <p:cNvSpPr txBox="1"/>
          <p:nvPr/>
        </p:nvSpPr>
        <p:spPr>
          <a:xfrm>
            <a:off x="1592039" y="4501603"/>
            <a:ext cx="417678" cy="461665"/>
          </a:xfrm>
          <a:prstGeom prst="rect">
            <a:avLst/>
          </a:prstGeom>
          <a:noFill/>
        </p:spPr>
        <p:txBody>
          <a:bodyPr wrap="none" rtlCol="0">
            <a:spAutoFit/>
          </a:bodyPr>
          <a:lstStyle/>
          <a:p>
            <a:r>
              <a:rPr lang="en-US" sz="2400">
                <a:solidFill>
                  <a:srgbClr val="7030A0"/>
                </a:solidFill>
              </a:rPr>
              <a:t>E</a:t>
            </a:r>
            <a:r>
              <a:rPr lang="en-US" sz="2400" baseline="-25000">
                <a:solidFill>
                  <a:srgbClr val="7030A0"/>
                </a:solidFill>
              </a:rPr>
              <a:t>c</a:t>
            </a:r>
            <a:endParaRPr lang="en-US" dirty="0">
              <a:solidFill>
                <a:srgbClr val="7030A0"/>
              </a:solidFill>
            </a:endParaRPr>
          </a:p>
        </p:txBody>
      </p:sp>
      <p:graphicFrame>
        <p:nvGraphicFramePr>
          <p:cNvPr id="25" name="Object 24">
            <a:extLst>
              <a:ext uri="{FF2B5EF4-FFF2-40B4-BE49-F238E27FC236}">
                <a16:creationId xmlns:a16="http://schemas.microsoft.com/office/drawing/2014/main" id="{BB17628F-8D04-449A-B9E6-E7883A5FD25A}"/>
              </a:ext>
            </a:extLst>
          </p:cNvPr>
          <p:cNvGraphicFramePr>
            <a:graphicFrameLocks noChangeAspect="1"/>
          </p:cNvGraphicFramePr>
          <p:nvPr>
            <p:extLst>
              <p:ext uri="{D42A27DB-BD31-4B8C-83A1-F6EECF244321}">
                <p14:modId xmlns:p14="http://schemas.microsoft.com/office/powerpoint/2010/main" val="3487855669"/>
              </p:ext>
            </p:extLst>
          </p:nvPr>
        </p:nvGraphicFramePr>
        <p:xfrm>
          <a:off x="0" y="3419573"/>
          <a:ext cx="1943100" cy="2827337"/>
        </p:xfrm>
        <a:graphic>
          <a:graphicData uri="http://schemas.openxmlformats.org/presentationml/2006/ole">
            <mc:AlternateContent xmlns:mc="http://schemas.openxmlformats.org/markup-compatibility/2006">
              <mc:Choice xmlns:v="urn:schemas-microsoft-com:vml" Requires="v">
                <p:oleObj name="Bitmap Image" r:id="rId4" imgW="1226880" imgH="1851840" progId="Paint.Picture">
                  <p:embed/>
                </p:oleObj>
              </mc:Choice>
              <mc:Fallback>
                <p:oleObj name="Bitmap Image" r:id="rId4" imgW="1226880" imgH="1851840" progId="Paint.Picture">
                  <p:embed/>
                  <p:pic>
                    <p:nvPicPr>
                      <p:cNvPr id="25" name="Object 24">
                        <a:extLst>
                          <a:ext uri="{FF2B5EF4-FFF2-40B4-BE49-F238E27FC236}">
                            <a16:creationId xmlns:a16="http://schemas.microsoft.com/office/drawing/2014/main" id="{BB17628F-8D04-449A-B9E6-E7883A5FD25A}"/>
                          </a:ext>
                        </a:extLst>
                      </p:cNvPr>
                      <p:cNvPicPr>
                        <a:picLocks noChangeAspect="1" noChangeArrowheads="1"/>
                      </p:cNvPicPr>
                      <p:nvPr/>
                    </p:nvPicPr>
                    <p:blipFill>
                      <a:blip r:embed="rId5"/>
                      <a:srcRect/>
                      <a:stretch>
                        <a:fillRect/>
                      </a:stretch>
                    </p:blipFill>
                    <p:spPr bwMode="auto">
                      <a:xfrm>
                        <a:off x="0" y="3419573"/>
                        <a:ext cx="1943100" cy="2827337"/>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E641F707-9FB9-46A0-A1EA-65DDF455DBD9}"/>
              </a:ext>
            </a:extLst>
          </p:cNvPr>
          <p:cNvGraphicFramePr>
            <a:graphicFrameLocks noChangeAspect="1"/>
          </p:cNvGraphicFramePr>
          <p:nvPr>
            <p:extLst>
              <p:ext uri="{D42A27DB-BD31-4B8C-83A1-F6EECF244321}">
                <p14:modId xmlns:p14="http://schemas.microsoft.com/office/powerpoint/2010/main" val="3034432815"/>
              </p:ext>
            </p:extLst>
          </p:nvPr>
        </p:nvGraphicFramePr>
        <p:xfrm>
          <a:off x="2130982" y="2483562"/>
          <a:ext cx="1520825" cy="1441450"/>
        </p:xfrm>
        <a:graphic>
          <a:graphicData uri="http://schemas.openxmlformats.org/presentationml/2006/ole">
            <mc:AlternateContent xmlns:mc="http://schemas.openxmlformats.org/markup-compatibility/2006">
              <mc:Choice xmlns:v="urn:schemas-microsoft-com:vml" Requires="v">
                <p:oleObj name="Bitmap Image" r:id="rId6" imgW="960120" imgH="945000" progId="Paint.Picture">
                  <p:embed/>
                </p:oleObj>
              </mc:Choice>
              <mc:Fallback>
                <p:oleObj name="Bitmap Image" r:id="rId6" imgW="960120" imgH="945000" progId="Paint.Picture">
                  <p:embed/>
                  <p:pic>
                    <p:nvPicPr>
                      <p:cNvPr id="36" name="Object 35">
                        <a:extLst>
                          <a:ext uri="{FF2B5EF4-FFF2-40B4-BE49-F238E27FC236}">
                            <a16:creationId xmlns:a16="http://schemas.microsoft.com/office/drawing/2014/main" id="{E641F707-9FB9-46A0-A1EA-65DDF455DBD9}"/>
                          </a:ext>
                        </a:extLst>
                      </p:cNvPr>
                      <p:cNvPicPr>
                        <a:picLocks noChangeAspect="1" noChangeArrowheads="1"/>
                      </p:cNvPicPr>
                      <p:nvPr/>
                    </p:nvPicPr>
                    <p:blipFill>
                      <a:blip r:embed="rId7"/>
                      <a:srcRect/>
                      <a:stretch>
                        <a:fillRect/>
                      </a:stretch>
                    </p:blipFill>
                    <p:spPr bwMode="auto">
                      <a:xfrm>
                        <a:off x="2130982" y="2483562"/>
                        <a:ext cx="1520825" cy="1441450"/>
                      </a:xfrm>
                      <a:prstGeom prst="rect">
                        <a:avLst/>
                      </a:prstGeom>
                      <a:noFill/>
                    </p:spPr>
                  </p:pic>
                </p:oleObj>
              </mc:Fallback>
            </mc:AlternateContent>
          </a:graphicData>
        </a:graphic>
      </p:graphicFrame>
      <p:sp>
        <p:nvSpPr>
          <p:cNvPr id="39" name="TextBox 38">
            <a:extLst>
              <a:ext uri="{FF2B5EF4-FFF2-40B4-BE49-F238E27FC236}">
                <a16:creationId xmlns:a16="http://schemas.microsoft.com/office/drawing/2014/main" id="{CA3329E5-8D3A-4A48-ABDB-4868A4A9F4F3}"/>
              </a:ext>
            </a:extLst>
          </p:cNvPr>
          <p:cNvSpPr txBox="1"/>
          <p:nvPr/>
        </p:nvSpPr>
        <p:spPr>
          <a:xfrm>
            <a:off x="5782789" y="1559501"/>
            <a:ext cx="3809056" cy="369332"/>
          </a:xfrm>
          <a:prstGeom prst="rect">
            <a:avLst/>
          </a:prstGeom>
          <a:noFill/>
        </p:spPr>
        <p:txBody>
          <a:bodyPr wrap="square" rtlCol="0">
            <a:spAutoFit/>
          </a:bodyPr>
          <a:lstStyle/>
          <a:p>
            <a:r>
              <a:rPr lang="en-US" dirty="0"/>
              <a:t>1</a:t>
            </a:r>
            <a:r>
              <a:rPr lang="en-US"/>
              <a:t>. The current through the circuit, I.</a:t>
            </a:r>
            <a:endParaRPr lang="en-US" dirty="0"/>
          </a:p>
        </p:txBody>
      </p:sp>
      <p:sp>
        <p:nvSpPr>
          <p:cNvPr id="41" name="TextBox 40">
            <a:extLst>
              <a:ext uri="{FF2B5EF4-FFF2-40B4-BE49-F238E27FC236}">
                <a16:creationId xmlns:a16="http://schemas.microsoft.com/office/drawing/2014/main" id="{4F28ED29-D11E-440D-B29E-67B5517C1DBB}"/>
              </a:ext>
            </a:extLst>
          </p:cNvPr>
          <p:cNvSpPr txBox="1"/>
          <p:nvPr/>
        </p:nvSpPr>
        <p:spPr>
          <a:xfrm>
            <a:off x="5782789" y="972790"/>
            <a:ext cx="6019570" cy="369332"/>
          </a:xfrm>
          <a:prstGeom prst="rect">
            <a:avLst/>
          </a:prstGeom>
          <a:noFill/>
        </p:spPr>
        <p:txBody>
          <a:bodyPr wrap="square" rtlCol="0">
            <a:spAutoFit/>
          </a:bodyPr>
          <a:lstStyle/>
          <a:p>
            <a:r>
              <a:rPr lang="en-US"/>
              <a:t>There are three quantities of interest to us in this process.  </a:t>
            </a:r>
            <a:endParaRPr lang="en-US" dirty="0"/>
          </a:p>
        </p:txBody>
      </p:sp>
      <p:sp>
        <p:nvSpPr>
          <p:cNvPr id="42" name="TextBox 41">
            <a:extLst>
              <a:ext uri="{FF2B5EF4-FFF2-40B4-BE49-F238E27FC236}">
                <a16:creationId xmlns:a16="http://schemas.microsoft.com/office/drawing/2014/main" id="{B2E53B88-48D5-447A-863E-E167D5509F3D}"/>
              </a:ext>
            </a:extLst>
          </p:cNvPr>
          <p:cNvSpPr txBox="1"/>
          <p:nvPr/>
        </p:nvSpPr>
        <p:spPr>
          <a:xfrm>
            <a:off x="5782789" y="3295574"/>
            <a:ext cx="5661351" cy="646331"/>
          </a:xfrm>
          <a:prstGeom prst="rect">
            <a:avLst/>
          </a:prstGeom>
          <a:noFill/>
        </p:spPr>
        <p:txBody>
          <a:bodyPr wrap="square" rtlCol="0">
            <a:spAutoFit/>
          </a:bodyPr>
          <a:lstStyle/>
          <a:p>
            <a:r>
              <a:rPr lang="en-US"/>
              <a:t>3. The rate at which energy is supplied by the battery, P</a:t>
            </a:r>
            <a:r>
              <a:rPr lang="en-US" baseline="-25000"/>
              <a:t>b</a:t>
            </a:r>
            <a:r>
              <a:rPr lang="en-US"/>
              <a:t>, when it transports the electrons across its terminals.</a:t>
            </a:r>
            <a:endParaRPr lang="en-US" dirty="0"/>
          </a:p>
        </p:txBody>
      </p:sp>
      <p:sp>
        <p:nvSpPr>
          <p:cNvPr id="45" name="TextBox 44">
            <a:extLst>
              <a:ext uri="{FF2B5EF4-FFF2-40B4-BE49-F238E27FC236}">
                <a16:creationId xmlns:a16="http://schemas.microsoft.com/office/drawing/2014/main" id="{00137FE6-4781-4E30-948C-A1E2FD74E23B}"/>
              </a:ext>
            </a:extLst>
          </p:cNvPr>
          <p:cNvSpPr txBox="1"/>
          <p:nvPr/>
        </p:nvSpPr>
        <p:spPr>
          <a:xfrm>
            <a:off x="5782789" y="2321004"/>
            <a:ext cx="5661351" cy="646331"/>
          </a:xfrm>
          <a:prstGeom prst="rect">
            <a:avLst/>
          </a:prstGeom>
          <a:noFill/>
        </p:spPr>
        <p:txBody>
          <a:bodyPr wrap="square" rtlCol="0">
            <a:spAutoFit/>
          </a:bodyPr>
          <a:lstStyle/>
          <a:p>
            <a:r>
              <a:rPr lang="en-US" dirty="0"/>
              <a:t>2</a:t>
            </a:r>
            <a:r>
              <a:rPr lang="en-US"/>
              <a:t>. The rate at which energy is used up (dissipated), P</a:t>
            </a:r>
            <a:r>
              <a:rPr lang="en-US" baseline="-25000"/>
              <a:t>R</a:t>
            </a:r>
            <a:r>
              <a:rPr lang="en-US"/>
              <a:t>, by (any) one of the resistors.</a:t>
            </a:r>
            <a:endParaRPr lang="en-US" dirty="0"/>
          </a:p>
        </p:txBody>
      </p:sp>
      <p:sp>
        <p:nvSpPr>
          <p:cNvPr id="12" name="Oval 11">
            <a:extLst>
              <a:ext uri="{FF2B5EF4-FFF2-40B4-BE49-F238E27FC236}">
                <a16:creationId xmlns:a16="http://schemas.microsoft.com/office/drawing/2014/main" id="{3E6DFCA0-410E-46AE-A729-DD3E430A7915}"/>
              </a:ext>
            </a:extLst>
          </p:cNvPr>
          <p:cNvSpPr/>
          <p:nvPr/>
        </p:nvSpPr>
        <p:spPr>
          <a:xfrm>
            <a:off x="4109274" y="5142717"/>
            <a:ext cx="520700" cy="266700"/>
          </a:xfrm>
          <a:prstGeom prst="ellips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a:t>
            </a:r>
            <a:endParaRPr lang="en-US" dirty="0">
              <a:solidFill>
                <a:schemeClr val="tx1"/>
              </a:solidFill>
            </a:endParaRPr>
          </a:p>
        </p:txBody>
      </p:sp>
    </p:spTree>
    <p:extLst>
      <p:ext uri="{BB962C8B-B14F-4D97-AF65-F5344CB8AC3E}">
        <p14:creationId xmlns:p14="http://schemas.microsoft.com/office/powerpoint/2010/main" val="3407700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grpId="0" nodeType="clickEffect">
                                  <p:stCondLst>
                                    <p:cond delay="0"/>
                                  </p:stCondLst>
                                  <p:childTnLst>
                                    <p:animMotion origin="layout" path="M -0.00104 0.01274 L -0.00104 0.01274 C -0.00078 0.03334 -0.00091 0.05417 -0.00026 0.07477 C 0.00092 0.1095 0.00274 0.0669 0.00065 0.10162 L -0.13776 0.1 C -0.13867 0.1 -0.13932 0.09862 -0.14023 0.09862 C -0.15026 0.09862 -0.16028 0.09954 -0.17018 0.1 C -0.19323 0.10602 -0.1681 0.1 -0.22604 0.1 C -0.23138 0.1 -0.23658 0.10162 -0.24192 0.10162 L -0.24192 0.10162 C -0.24414 0.09815 -0.24674 0.09514 -0.24856 0.09121 C -0.24935 0.08959 -0.24935 0.08727 -0.24935 0.08519 C -0.24935 0.06459 -0.25013 0.05602 -0.24778 0.04075 C -0.24752 0.03936 -0.24713 0.03797 -0.24687 0.03635 C -0.24661 0.01598 -0.24492 -0.0537 -0.24687 -0.07314 C -0.24739 -0.078 -0.25039 -0.08101 -0.25273 -0.08356 L -0.25937 -0.09097 C -0.26549 -0.0905 -0.27174 -0.0912 -0.27773 -0.08958 C -0.27916 -0.08912 -0.28047 -0.08726 -0.28112 -0.08518 C -0.28216 -0.08148 -0.28112 -0.07615 -0.28268 -0.07314 C -0.28359 -0.07175 -0.2845 -0.0706 -0.28528 -0.06875 C -0.28593 -0.06689 -0.28593 -0.06412 -0.28685 -0.06296 C -0.28828 -0.06088 -0.29192 -0.05995 -0.29192 -0.05995 L -0.29518 -0.06134 L -0.29609 -0.06134 C -0.30169 -0.0618 -0.31054 -0.0537 -0.31276 -0.06296 C -0.31731 -0.08194 -0.31185 -0.10439 -0.31106 -0.125 C -0.31093 -0.12708 -0.31093 -0.12939 -0.31028 -0.13101 C -0.30898 -0.13425 -0.3069 -0.13402 -0.3052 -0.13541 C -0.30429 -0.13634 -0.30351 -0.1375 -0.30273 -0.13842 C -0.29023 -0.13703 -0.29231 -0.14097 -0.28528 -0.1324 C -0.28411 -0.13101 -0.28307 -0.12939 -0.2819 -0.128 C -0.2802 -0.12592 -0.27695 -0.12222 -0.27695 -0.12222 C -0.27526 -0.11342 -0.27734 -0.12129 -0.27356 -0.11481 C -0.27291 -0.11342 -0.27252 -0.11157 -0.27187 -0.11018 C -0.26992 -0.10601 -0.2694 -0.10578 -0.26692 -0.10277 C -0.2608 -0.10393 -0.25455 -0.1037 -0.24856 -0.10578 C -0.24765 -0.10625 -0.24739 -0.10856 -0.24687 -0.11018 C -0.24609 -0.11319 -0.24557 -0.11921 -0.24518 -0.12222 C -0.2431 -0.16782 -0.24583 -0.10439 -0.24362 -0.19467 C -0.24349 -0.19814 -0.24283 -0.20162 -0.2427 -0.20509 C -0.24257 -0.2155 -0.2427 -0.22569 -0.2427 -0.23611 L -0.2427 -0.23611 C -0.23685 -0.23657 -0.23099 -0.23634 -0.22526 -0.23773 C -0.22369 -0.23796 -0.22252 -0.2405 -0.22109 -0.2405 C -0.20052 -0.24236 -0.17994 -0.24259 -0.15937 -0.24351 C -0.15768 -0.24398 -0.15612 -0.24444 -0.15442 -0.24513 C -0.15325 -0.24537 -0.15221 -0.24652 -0.15104 -0.24652 C -0.14166 -0.24745 -0.13216 -0.24745 -0.12278 -0.24791 C -0.12187 -0.25046 -0.12096 -0.25277 -0.12018 -0.25532 C -0.11901 -0.25925 -0.11692 -0.26736 -0.11692 -0.26736 C -0.11718 -0.27268 -0.11705 -0.27824 -0.1177 -0.28356 C -0.11797 -0.28518 -0.11901 -0.28634 -0.1194 -0.28796 C -0.11979 -0.28981 -0.11953 -0.29236 -0.12018 -0.29398 C -0.12135 -0.29606 -0.12304 -0.29675 -0.12435 -0.29838 C -0.1276 -0.30208 -0.1276 -0.30277 -0.1302 -0.30717 C -0.13047 -0.30972 -0.1306 -0.31226 -0.13112 -0.31458 C -0.13151 -0.31666 -0.13268 -0.31828 -0.13268 -0.3206 C -0.13294 -0.33148 -0.1332 -0.34259 -0.1319 -0.35324 C -0.13164 -0.35532 -0.12968 -0.35509 -0.12851 -0.35601 C -0.11888 -0.35555 -0.10911 -0.35648 -0.09935 -0.35463 C -0.09804 -0.35439 -0.09726 -0.35162 -0.09609 -0.35023 C -0.08945 -0.34189 -0.09283 -0.34745 -0.08854 -0.33981 C -0.0888 -0.33495 -0.0888 -0.32986 -0.08945 -0.325 C -0.09023 -0.31782 -0.09101 -0.32013 -0.09362 -0.3162 C -0.09531 -0.31342 -0.09752 -0.31111 -0.09856 -0.30717 C -0.09948 -0.30393 -0.10169 -0.2949 -0.10351 -0.29097 C -0.10885 -0.27963 -0.10364 -0.29305 -0.10768 -0.28217 C -0.10742 -0.27129 -0.10781 -0.26018 -0.1069 -0.24953 C -0.10651 -0.24513 -0.10052 -0.24213 -0.09935 -0.24213 L -0.04935 -0.2405 C -0.04218 -0.24004 -0.03489 -0.24004 -0.02773 -0.23912 C -0.0263 -0.23888 -0.025 -0.23796 -0.02356 -0.23773 C -0.01575 -0.23634 -0.00807 -0.23564 -0.00026 -0.23472 C 0.00026 -0.2331 0.00105 -0.23194 0.00144 -0.23032 C 0.00287 -0.22453 0.003 -0.20879 0.00313 -0.20648 C 0.00326 -0.20347 0.00339 -0.20046 0.00391 -0.19768 C 0.0043 -0.1956 0.00547 -0.19398 0.0056 -0.19166 C 0.00599 -0.18425 0.0056 -0.17685 0.0056 -0.16944 " pathEditMode="relative" ptsTypes="AAAAAAAAAAAAAAAAAAAAAAAAAAAAAAAAAAAAAAAAAAAAAAAAAAAAAAAAAAAAAAAAAAAAAAAAAAAAAAA">
                                      <p:cBhvr>
                                        <p:cTn id="14" dur="2000" fill="hold"/>
                                        <p:tgtEl>
                                          <p:spTgt spid="12"/>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0" presetClass="path" presetSubtype="0" accel="50000" decel="50000" fill="hold" grpId="1" nodeType="clickEffect">
                                  <p:stCondLst>
                                    <p:cond delay="0"/>
                                  </p:stCondLst>
                                  <p:childTnLst>
                                    <p:animMotion origin="layout" path="M 0.00157 -0.16944 L 0.00157 -0.16944 C 0.00052 -0.06435 0.00065 -0.10625 0.00065 -0.04351 L 0.00065 -0.04351 " pathEditMode="relative" ptsTypes="AAAA">
                                      <p:cBhvr>
                                        <p:cTn id="28" dur="2000" fill="hold"/>
                                        <p:tgtEl>
                                          <p:spTgt spid="1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2" grpId="0"/>
      <p:bldP spid="45" grpId="0"/>
      <p:bldP spid="12" grpId="0" animBg="1"/>
      <p:bldP spid="12"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0326C072-6F80-4296-B228-0BA672F69E63}"/>
              </a:ext>
            </a:extLst>
          </p:cNvPr>
          <p:cNvSpPr txBox="1">
            <a:spLocks/>
          </p:cNvSpPr>
          <p:nvPr/>
        </p:nvSpPr>
        <p:spPr>
          <a:xfrm>
            <a:off x="5029501" y="115846"/>
            <a:ext cx="1804933" cy="68328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Current</a:t>
            </a:r>
            <a:endParaRPr lang="en-US" sz="3600" b="1" u="sng" dirty="0">
              <a:latin typeface="+mn-lt"/>
            </a:endParaRPr>
          </a:p>
        </p:txBody>
      </p:sp>
      <p:graphicFrame>
        <p:nvGraphicFramePr>
          <p:cNvPr id="38" name="Object 37">
            <a:extLst>
              <a:ext uri="{FF2B5EF4-FFF2-40B4-BE49-F238E27FC236}">
                <a16:creationId xmlns:a16="http://schemas.microsoft.com/office/drawing/2014/main" id="{BF707F8E-34C4-4CD6-96D7-4F7ED7E6DAD8}"/>
              </a:ext>
            </a:extLst>
          </p:cNvPr>
          <p:cNvGraphicFramePr>
            <a:graphicFrameLocks noChangeAspect="1"/>
          </p:cNvGraphicFramePr>
          <p:nvPr>
            <p:extLst>
              <p:ext uri="{D42A27DB-BD31-4B8C-83A1-F6EECF244321}">
                <p14:modId xmlns:p14="http://schemas.microsoft.com/office/powerpoint/2010/main" val="794430457"/>
              </p:ext>
            </p:extLst>
          </p:nvPr>
        </p:nvGraphicFramePr>
        <p:xfrm>
          <a:off x="0" y="2494754"/>
          <a:ext cx="6359525" cy="3768725"/>
        </p:xfrm>
        <a:graphic>
          <a:graphicData uri="http://schemas.openxmlformats.org/presentationml/2006/ole">
            <mc:AlternateContent xmlns:mc="http://schemas.openxmlformats.org/markup-compatibility/2006">
              <mc:Choice xmlns:v="urn:schemas-microsoft-com:vml" Requires="v">
                <p:oleObj name="Bitmap Image" r:id="rId2" imgW="4015800" imgH="2468880" progId="Paint.Picture">
                  <p:embed/>
                </p:oleObj>
              </mc:Choice>
              <mc:Fallback>
                <p:oleObj name="Bitmap Image" r:id="rId2" imgW="4015800" imgH="2468880" progId="Paint.Picture">
                  <p:embed/>
                  <p:pic>
                    <p:nvPicPr>
                      <p:cNvPr id="38" name="Object 37">
                        <a:extLst>
                          <a:ext uri="{FF2B5EF4-FFF2-40B4-BE49-F238E27FC236}">
                            <a16:creationId xmlns:a16="http://schemas.microsoft.com/office/drawing/2014/main" id="{BF707F8E-34C4-4CD6-96D7-4F7ED7E6DAD8}"/>
                          </a:ext>
                        </a:extLst>
                      </p:cNvPr>
                      <p:cNvPicPr>
                        <a:picLocks noChangeAspect="1" noChangeArrowheads="1"/>
                      </p:cNvPicPr>
                      <p:nvPr/>
                    </p:nvPicPr>
                    <p:blipFill>
                      <a:blip r:embed="rId3"/>
                      <a:srcRect/>
                      <a:stretch>
                        <a:fillRect/>
                      </a:stretch>
                    </p:blipFill>
                    <p:spPr bwMode="auto">
                      <a:xfrm>
                        <a:off x="0" y="2494754"/>
                        <a:ext cx="6359525" cy="3768725"/>
                      </a:xfrm>
                      <a:prstGeom prst="rect">
                        <a:avLst/>
                      </a:prstGeom>
                      <a:noFill/>
                    </p:spPr>
                  </p:pic>
                </p:oleObj>
              </mc:Fallback>
            </mc:AlternateContent>
          </a:graphicData>
        </a:graphic>
      </p:graphicFrame>
      <p:sp>
        <p:nvSpPr>
          <p:cNvPr id="55" name="TextBox 54">
            <a:extLst>
              <a:ext uri="{FF2B5EF4-FFF2-40B4-BE49-F238E27FC236}">
                <a16:creationId xmlns:a16="http://schemas.microsoft.com/office/drawing/2014/main" id="{FF55428D-7362-4A20-B615-022C031AC858}"/>
              </a:ext>
            </a:extLst>
          </p:cNvPr>
          <p:cNvSpPr txBox="1"/>
          <p:nvPr/>
        </p:nvSpPr>
        <p:spPr>
          <a:xfrm>
            <a:off x="1592039" y="4501603"/>
            <a:ext cx="417678" cy="461665"/>
          </a:xfrm>
          <a:prstGeom prst="rect">
            <a:avLst/>
          </a:prstGeom>
          <a:noFill/>
        </p:spPr>
        <p:txBody>
          <a:bodyPr wrap="none" rtlCol="0">
            <a:spAutoFit/>
          </a:bodyPr>
          <a:lstStyle/>
          <a:p>
            <a:r>
              <a:rPr lang="en-US" sz="2400">
                <a:solidFill>
                  <a:srgbClr val="7030A0"/>
                </a:solidFill>
              </a:rPr>
              <a:t>E</a:t>
            </a:r>
            <a:r>
              <a:rPr lang="en-US" sz="2400" baseline="-25000">
                <a:solidFill>
                  <a:srgbClr val="7030A0"/>
                </a:solidFill>
              </a:rPr>
              <a:t>c</a:t>
            </a:r>
            <a:endParaRPr lang="en-US" dirty="0">
              <a:solidFill>
                <a:srgbClr val="7030A0"/>
              </a:solidFill>
            </a:endParaRPr>
          </a:p>
        </p:txBody>
      </p:sp>
      <p:graphicFrame>
        <p:nvGraphicFramePr>
          <p:cNvPr id="25" name="Object 24">
            <a:extLst>
              <a:ext uri="{FF2B5EF4-FFF2-40B4-BE49-F238E27FC236}">
                <a16:creationId xmlns:a16="http://schemas.microsoft.com/office/drawing/2014/main" id="{BB17628F-8D04-449A-B9E6-E7883A5FD25A}"/>
              </a:ext>
            </a:extLst>
          </p:cNvPr>
          <p:cNvGraphicFramePr>
            <a:graphicFrameLocks noChangeAspect="1"/>
          </p:cNvGraphicFramePr>
          <p:nvPr>
            <p:extLst>
              <p:ext uri="{D42A27DB-BD31-4B8C-83A1-F6EECF244321}">
                <p14:modId xmlns:p14="http://schemas.microsoft.com/office/powerpoint/2010/main" val="1901662903"/>
              </p:ext>
            </p:extLst>
          </p:nvPr>
        </p:nvGraphicFramePr>
        <p:xfrm>
          <a:off x="1702" y="3411947"/>
          <a:ext cx="1943100" cy="2827337"/>
        </p:xfrm>
        <a:graphic>
          <a:graphicData uri="http://schemas.openxmlformats.org/presentationml/2006/ole">
            <mc:AlternateContent xmlns:mc="http://schemas.openxmlformats.org/markup-compatibility/2006">
              <mc:Choice xmlns:v="urn:schemas-microsoft-com:vml" Requires="v">
                <p:oleObj name="Bitmap Image" r:id="rId4" imgW="1226880" imgH="1851840" progId="Paint.Picture">
                  <p:embed/>
                </p:oleObj>
              </mc:Choice>
              <mc:Fallback>
                <p:oleObj name="Bitmap Image" r:id="rId4" imgW="1226880" imgH="1851840" progId="Paint.Picture">
                  <p:embed/>
                  <p:pic>
                    <p:nvPicPr>
                      <p:cNvPr id="25" name="Object 24">
                        <a:extLst>
                          <a:ext uri="{FF2B5EF4-FFF2-40B4-BE49-F238E27FC236}">
                            <a16:creationId xmlns:a16="http://schemas.microsoft.com/office/drawing/2014/main" id="{BB17628F-8D04-449A-B9E6-E7883A5FD25A}"/>
                          </a:ext>
                        </a:extLst>
                      </p:cNvPr>
                      <p:cNvPicPr>
                        <a:picLocks noChangeAspect="1" noChangeArrowheads="1"/>
                      </p:cNvPicPr>
                      <p:nvPr/>
                    </p:nvPicPr>
                    <p:blipFill>
                      <a:blip r:embed="rId5"/>
                      <a:srcRect/>
                      <a:stretch>
                        <a:fillRect/>
                      </a:stretch>
                    </p:blipFill>
                    <p:spPr bwMode="auto">
                      <a:xfrm>
                        <a:off x="1702" y="3411947"/>
                        <a:ext cx="1943100" cy="2827337"/>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E641F707-9FB9-46A0-A1EA-65DDF455DBD9}"/>
              </a:ext>
            </a:extLst>
          </p:cNvPr>
          <p:cNvGraphicFramePr>
            <a:graphicFrameLocks noChangeAspect="1"/>
          </p:cNvGraphicFramePr>
          <p:nvPr/>
        </p:nvGraphicFramePr>
        <p:xfrm>
          <a:off x="2130982" y="2483562"/>
          <a:ext cx="1520825" cy="1441450"/>
        </p:xfrm>
        <a:graphic>
          <a:graphicData uri="http://schemas.openxmlformats.org/presentationml/2006/ole">
            <mc:AlternateContent xmlns:mc="http://schemas.openxmlformats.org/markup-compatibility/2006">
              <mc:Choice xmlns:v="urn:schemas-microsoft-com:vml" Requires="v">
                <p:oleObj name="Bitmap Image" r:id="rId6" imgW="960120" imgH="945000" progId="Paint.Picture">
                  <p:embed/>
                </p:oleObj>
              </mc:Choice>
              <mc:Fallback>
                <p:oleObj name="Bitmap Image" r:id="rId6" imgW="960120" imgH="945000" progId="Paint.Picture">
                  <p:embed/>
                  <p:pic>
                    <p:nvPicPr>
                      <p:cNvPr id="36" name="Object 35">
                        <a:extLst>
                          <a:ext uri="{FF2B5EF4-FFF2-40B4-BE49-F238E27FC236}">
                            <a16:creationId xmlns:a16="http://schemas.microsoft.com/office/drawing/2014/main" id="{E641F707-9FB9-46A0-A1EA-65DDF455DBD9}"/>
                          </a:ext>
                        </a:extLst>
                      </p:cNvPr>
                      <p:cNvPicPr>
                        <a:picLocks noChangeAspect="1" noChangeArrowheads="1"/>
                      </p:cNvPicPr>
                      <p:nvPr/>
                    </p:nvPicPr>
                    <p:blipFill>
                      <a:blip r:embed="rId7"/>
                      <a:srcRect/>
                      <a:stretch>
                        <a:fillRect/>
                      </a:stretch>
                    </p:blipFill>
                    <p:spPr bwMode="auto">
                      <a:xfrm>
                        <a:off x="2130982" y="2483562"/>
                        <a:ext cx="1520825" cy="1441450"/>
                      </a:xfrm>
                      <a:prstGeom prst="rect">
                        <a:avLst/>
                      </a:prstGeom>
                      <a:noFill/>
                    </p:spPr>
                  </p:pic>
                </p:oleObj>
              </mc:Fallback>
            </mc:AlternateContent>
          </a:graphicData>
        </a:graphic>
      </p:graphicFrame>
      <p:sp>
        <p:nvSpPr>
          <p:cNvPr id="39" name="TextBox 38">
            <a:extLst>
              <a:ext uri="{FF2B5EF4-FFF2-40B4-BE49-F238E27FC236}">
                <a16:creationId xmlns:a16="http://schemas.microsoft.com/office/drawing/2014/main" id="{CA3329E5-8D3A-4A48-ABDB-4868A4A9F4F3}"/>
              </a:ext>
            </a:extLst>
          </p:cNvPr>
          <p:cNvSpPr txBox="1"/>
          <p:nvPr/>
        </p:nvSpPr>
        <p:spPr>
          <a:xfrm>
            <a:off x="5782789" y="1449343"/>
            <a:ext cx="5868741" cy="1200329"/>
          </a:xfrm>
          <a:prstGeom prst="rect">
            <a:avLst/>
          </a:prstGeom>
          <a:noFill/>
        </p:spPr>
        <p:txBody>
          <a:bodyPr wrap="square" rtlCol="0">
            <a:spAutoFit/>
          </a:bodyPr>
          <a:lstStyle/>
          <a:p>
            <a:r>
              <a:rPr lang="en-US"/>
              <a:t>The current, I, through a device (resistor), is defined as the rate of flow of charge through that device.  Or in other words, it’s the ratio of the amount of charge, </a:t>
            </a:r>
            <a:r>
              <a:rPr lang="el-GR"/>
              <a:t>Δ</a:t>
            </a:r>
            <a:r>
              <a:rPr lang="en-US"/>
              <a:t>q, that flowed through the device, to the amount of time, </a:t>
            </a:r>
            <a:r>
              <a:rPr lang="el-GR"/>
              <a:t>Δ</a:t>
            </a:r>
            <a:r>
              <a:rPr lang="en-US"/>
              <a:t>t, that it took. </a:t>
            </a:r>
            <a:endParaRPr lang="en-US" dirty="0"/>
          </a:p>
        </p:txBody>
      </p:sp>
      <p:sp>
        <p:nvSpPr>
          <p:cNvPr id="41" name="TextBox 40">
            <a:extLst>
              <a:ext uri="{FF2B5EF4-FFF2-40B4-BE49-F238E27FC236}">
                <a16:creationId xmlns:a16="http://schemas.microsoft.com/office/drawing/2014/main" id="{4F28ED29-D11E-440D-B29E-67B5517C1DBB}"/>
              </a:ext>
            </a:extLst>
          </p:cNvPr>
          <p:cNvSpPr txBox="1"/>
          <p:nvPr/>
        </p:nvSpPr>
        <p:spPr>
          <a:xfrm>
            <a:off x="5782789" y="821959"/>
            <a:ext cx="2654201" cy="369332"/>
          </a:xfrm>
          <a:prstGeom prst="rect">
            <a:avLst/>
          </a:prstGeom>
          <a:noFill/>
        </p:spPr>
        <p:txBody>
          <a:bodyPr wrap="square" rtlCol="0">
            <a:spAutoFit/>
          </a:bodyPr>
          <a:lstStyle/>
          <a:p>
            <a:r>
              <a:rPr lang="en-US"/>
              <a:t>First up is the current, I.  </a:t>
            </a:r>
            <a:endParaRPr lang="en-US" dirty="0"/>
          </a:p>
        </p:txBody>
      </p:sp>
      <p:graphicFrame>
        <p:nvGraphicFramePr>
          <p:cNvPr id="2" name="Object 1">
            <a:extLst>
              <a:ext uri="{FF2B5EF4-FFF2-40B4-BE49-F238E27FC236}">
                <a16:creationId xmlns:a16="http://schemas.microsoft.com/office/drawing/2014/main" id="{DB06225D-8DD7-44E2-8B0F-CF5ADAF6BAB1}"/>
              </a:ext>
            </a:extLst>
          </p:cNvPr>
          <p:cNvGraphicFramePr>
            <a:graphicFrameLocks noChangeAspect="1"/>
          </p:cNvGraphicFramePr>
          <p:nvPr>
            <p:extLst>
              <p:ext uri="{D42A27DB-BD31-4B8C-83A1-F6EECF244321}">
                <p14:modId xmlns:p14="http://schemas.microsoft.com/office/powerpoint/2010/main" val="1618812968"/>
              </p:ext>
            </p:extLst>
          </p:nvPr>
        </p:nvGraphicFramePr>
        <p:xfrm>
          <a:off x="5905075" y="2903913"/>
          <a:ext cx="770183" cy="645288"/>
        </p:xfrm>
        <a:graphic>
          <a:graphicData uri="http://schemas.openxmlformats.org/presentationml/2006/ole">
            <mc:AlternateContent xmlns:mc="http://schemas.openxmlformats.org/markup-compatibility/2006">
              <mc:Choice xmlns:v="urn:schemas-microsoft-com:vml" Requires="v">
                <p:oleObj name="Equation" r:id="rId8" imgW="469800" imgH="393480" progId="Equation.DSMT4">
                  <p:embed/>
                </p:oleObj>
              </mc:Choice>
              <mc:Fallback>
                <p:oleObj name="Equation" r:id="rId8" imgW="469800" imgH="393480" progId="Equation.DSMT4">
                  <p:embed/>
                  <p:pic>
                    <p:nvPicPr>
                      <p:cNvPr id="2" name="Object 1">
                        <a:extLst>
                          <a:ext uri="{FF2B5EF4-FFF2-40B4-BE49-F238E27FC236}">
                            <a16:creationId xmlns:a16="http://schemas.microsoft.com/office/drawing/2014/main" id="{DB06225D-8DD7-44E2-8B0F-CF5ADAF6BAB1}"/>
                          </a:ext>
                        </a:extLst>
                      </p:cNvPr>
                      <p:cNvPicPr/>
                      <p:nvPr/>
                    </p:nvPicPr>
                    <p:blipFill>
                      <a:blip r:embed="rId9"/>
                      <a:stretch>
                        <a:fillRect/>
                      </a:stretch>
                    </p:blipFill>
                    <p:spPr>
                      <a:xfrm>
                        <a:off x="5905075" y="2903913"/>
                        <a:ext cx="770183" cy="645288"/>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5BA07A0B-61A7-4627-99C3-6E4B7F7EB1A9}"/>
              </a:ext>
            </a:extLst>
          </p:cNvPr>
          <p:cNvSpPr txBox="1"/>
          <p:nvPr/>
        </p:nvSpPr>
        <p:spPr>
          <a:xfrm>
            <a:off x="7028764" y="2894738"/>
            <a:ext cx="1565618" cy="646331"/>
          </a:xfrm>
          <a:prstGeom prst="rect">
            <a:avLst/>
          </a:prstGeom>
          <a:noFill/>
        </p:spPr>
        <p:txBody>
          <a:bodyPr wrap="square" rtlCol="0">
            <a:spAutoFit/>
          </a:bodyPr>
          <a:lstStyle/>
          <a:p>
            <a:r>
              <a:rPr lang="en-US"/>
              <a:t>The units of current are:</a:t>
            </a:r>
            <a:endParaRPr lang="en-US" dirty="0"/>
          </a:p>
        </p:txBody>
      </p:sp>
      <p:graphicFrame>
        <p:nvGraphicFramePr>
          <p:cNvPr id="3" name="Object 2">
            <a:extLst>
              <a:ext uri="{FF2B5EF4-FFF2-40B4-BE49-F238E27FC236}">
                <a16:creationId xmlns:a16="http://schemas.microsoft.com/office/drawing/2014/main" id="{46C25B53-776C-4C79-B3FF-E8ADCBAF8ABC}"/>
              </a:ext>
            </a:extLst>
          </p:cNvPr>
          <p:cNvGraphicFramePr>
            <a:graphicFrameLocks noChangeAspect="1"/>
          </p:cNvGraphicFramePr>
          <p:nvPr>
            <p:extLst>
              <p:ext uri="{D42A27DB-BD31-4B8C-83A1-F6EECF244321}">
                <p14:modId xmlns:p14="http://schemas.microsoft.com/office/powerpoint/2010/main" val="3312783021"/>
              </p:ext>
            </p:extLst>
          </p:nvPr>
        </p:nvGraphicFramePr>
        <p:xfrm>
          <a:off x="8537378" y="2977294"/>
          <a:ext cx="941044" cy="530407"/>
        </p:xfrm>
        <a:graphic>
          <a:graphicData uri="http://schemas.openxmlformats.org/presentationml/2006/ole">
            <mc:AlternateContent xmlns:mc="http://schemas.openxmlformats.org/markup-compatibility/2006">
              <mc:Choice xmlns:v="urn:schemas-microsoft-com:vml" Requires="v">
                <p:oleObj name="Equation" r:id="rId10" imgW="698400" imgH="393480" progId="Equation.DSMT4">
                  <p:embed/>
                </p:oleObj>
              </mc:Choice>
              <mc:Fallback>
                <p:oleObj name="Equation" r:id="rId10" imgW="698400" imgH="393480" progId="Equation.DSMT4">
                  <p:embed/>
                  <p:pic>
                    <p:nvPicPr>
                      <p:cNvPr id="3" name="Object 2">
                        <a:extLst>
                          <a:ext uri="{FF2B5EF4-FFF2-40B4-BE49-F238E27FC236}">
                            <a16:creationId xmlns:a16="http://schemas.microsoft.com/office/drawing/2014/main" id="{46C25B53-776C-4C79-B3FF-E8ADCBAF8ABC}"/>
                          </a:ext>
                        </a:extLst>
                      </p:cNvPr>
                      <p:cNvPicPr/>
                      <p:nvPr/>
                    </p:nvPicPr>
                    <p:blipFill>
                      <a:blip r:embed="rId11"/>
                      <a:stretch>
                        <a:fillRect/>
                      </a:stretch>
                    </p:blipFill>
                    <p:spPr>
                      <a:xfrm>
                        <a:off x="8537378" y="2977294"/>
                        <a:ext cx="941044" cy="530407"/>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697E6805-09E2-4918-9544-E2B70514D083}"/>
              </a:ext>
            </a:extLst>
          </p:cNvPr>
          <p:cNvGraphicFramePr>
            <a:graphicFrameLocks noChangeAspect="1"/>
          </p:cNvGraphicFramePr>
          <p:nvPr>
            <p:extLst>
              <p:ext uri="{D42A27DB-BD31-4B8C-83A1-F6EECF244321}">
                <p14:modId xmlns:p14="http://schemas.microsoft.com/office/powerpoint/2010/main" val="609672348"/>
              </p:ext>
            </p:extLst>
          </p:nvPr>
        </p:nvGraphicFramePr>
        <p:xfrm>
          <a:off x="9702376" y="3105972"/>
          <a:ext cx="1914525" cy="273050"/>
        </p:xfrm>
        <a:graphic>
          <a:graphicData uri="http://schemas.openxmlformats.org/presentationml/2006/ole">
            <mc:AlternateContent xmlns:mc="http://schemas.openxmlformats.org/markup-compatibility/2006">
              <mc:Choice xmlns:v="urn:schemas-microsoft-com:vml" Requires="v">
                <p:oleObj name="Equation" r:id="rId12" imgW="1422360" imgH="203040" progId="Equation.DSMT4">
                  <p:embed/>
                </p:oleObj>
              </mc:Choice>
              <mc:Fallback>
                <p:oleObj name="Equation" r:id="rId12" imgW="1422360" imgH="203040" progId="Equation.DSMT4">
                  <p:embed/>
                  <p:pic>
                    <p:nvPicPr>
                      <p:cNvPr id="14" name="Object 13">
                        <a:extLst>
                          <a:ext uri="{FF2B5EF4-FFF2-40B4-BE49-F238E27FC236}">
                            <a16:creationId xmlns:a16="http://schemas.microsoft.com/office/drawing/2014/main" id="{697E6805-09E2-4918-9544-E2B70514D083}"/>
                          </a:ext>
                        </a:extLst>
                      </p:cNvPr>
                      <p:cNvPicPr/>
                      <p:nvPr/>
                    </p:nvPicPr>
                    <p:blipFill>
                      <a:blip r:embed="rId13"/>
                      <a:stretch>
                        <a:fillRect/>
                      </a:stretch>
                    </p:blipFill>
                    <p:spPr>
                      <a:xfrm>
                        <a:off x="9702376" y="3105972"/>
                        <a:ext cx="1914525" cy="273050"/>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86087FBA-7679-4897-8996-10DCFC8DC605}"/>
              </a:ext>
            </a:extLst>
          </p:cNvPr>
          <p:cNvGraphicFramePr>
            <a:graphicFrameLocks noChangeAspect="1"/>
          </p:cNvGraphicFramePr>
          <p:nvPr>
            <p:extLst>
              <p:ext uri="{D42A27DB-BD31-4B8C-83A1-F6EECF244321}">
                <p14:modId xmlns:p14="http://schemas.microsoft.com/office/powerpoint/2010/main" val="3837625137"/>
              </p:ext>
            </p:extLst>
          </p:nvPr>
        </p:nvGraphicFramePr>
        <p:xfrm>
          <a:off x="9740433" y="3512718"/>
          <a:ext cx="1789112" cy="273050"/>
        </p:xfrm>
        <a:graphic>
          <a:graphicData uri="http://schemas.openxmlformats.org/presentationml/2006/ole">
            <mc:AlternateContent xmlns:mc="http://schemas.openxmlformats.org/markup-compatibility/2006">
              <mc:Choice xmlns:v="urn:schemas-microsoft-com:vml" Requires="v">
                <p:oleObj name="Equation" r:id="rId14" imgW="1333440" imgH="203040" progId="Equation.DSMT4">
                  <p:embed/>
                </p:oleObj>
              </mc:Choice>
              <mc:Fallback>
                <p:oleObj name="Equation" r:id="rId14" imgW="1333440" imgH="203040" progId="Equation.DSMT4">
                  <p:embed/>
                  <p:pic>
                    <p:nvPicPr>
                      <p:cNvPr id="15" name="Object 14">
                        <a:extLst>
                          <a:ext uri="{FF2B5EF4-FFF2-40B4-BE49-F238E27FC236}">
                            <a16:creationId xmlns:a16="http://schemas.microsoft.com/office/drawing/2014/main" id="{86087FBA-7679-4897-8996-10DCFC8DC605}"/>
                          </a:ext>
                        </a:extLst>
                      </p:cNvPr>
                      <p:cNvPicPr/>
                      <p:nvPr/>
                    </p:nvPicPr>
                    <p:blipFill>
                      <a:blip r:embed="rId15"/>
                      <a:stretch>
                        <a:fillRect/>
                      </a:stretch>
                    </p:blipFill>
                    <p:spPr>
                      <a:xfrm>
                        <a:off x="9740433" y="3512718"/>
                        <a:ext cx="1789112" cy="273050"/>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21FDB329-D22F-4F05-BB3E-8A5A9CB56C9B}"/>
              </a:ext>
            </a:extLst>
          </p:cNvPr>
          <p:cNvGraphicFramePr>
            <a:graphicFrameLocks noChangeAspect="1"/>
          </p:cNvGraphicFramePr>
          <p:nvPr>
            <p:extLst>
              <p:ext uri="{D42A27DB-BD31-4B8C-83A1-F6EECF244321}">
                <p14:modId xmlns:p14="http://schemas.microsoft.com/office/powerpoint/2010/main" val="769292810"/>
              </p:ext>
            </p:extLst>
          </p:nvPr>
        </p:nvGraphicFramePr>
        <p:xfrm>
          <a:off x="9740433" y="3935815"/>
          <a:ext cx="1571625" cy="273050"/>
        </p:xfrm>
        <a:graphic>
          <a:graphicData uri="http://schemas.openxmlformats.org/presentationml/2006/ole">
            <mc:AlternateContent xmlns:mc="http://schemas.openxmlformats.org/markup-compatibility/2006">
              <mc:Choice xmlns:v="urn:schemas-microsoft-com:vml" Requires="v">
                <p:oleObj name="Equation" r:id="rId16" imgW="1168200" imgH="203040" progId="Equation.DSMT4">
                  <p:embed/>
                </p:oleObj>
              </mc:Choice>
              <mc:Fallback>
                <p:oleObj name="Equation" r:id="rId16" imgW="1168200" imgH="203040" progId="Equation.DSMT4">
                  <p:embed/>
                  <p:pic>
                    <p:nvPicPr>
                      <p:cNvPr id="16" name="Object 15">
                        <a:extLst>
                          <a:ext uri="{FF2B5EF4-FFF2-40B4-BE49-F238E27FC236}">
                            <a16:creationId xmlns:a16="http://schemas.microsoft.com/office/drawing/2014/main" id="{21FDB329-D22F-4F05-BB3E-8A5A9CB56C9B}"/>
                          </a:ext>
                        </a:extLst>
                      </p:cNvPr>
                      <p:cNvPicPr/>
                      <p:nvPr/>
                    </p:nvPicPr>
                    <p:blipFill>
                      <a:blip r:embed="rId17"/>
                      <a:stretch>
                        <a:fillRect/>
                      </a:stretch>
                    </p:blipFill>
                    <p:spPr>
                      <a:xfrm>
                        <a:off x="9740433" y="3935815"/>
                        <a:ext cx="1571625" cy="273050"/>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66402945-B3D8-478A-B753-8789C3D1B217}"/>
              </a:ext>
            </a:extLst>
          </p:cNvPr>
          <p:cNvSpPr txBox="1"/>
          <p:nvPr/>
        </p:nvSpPr>
        <p:spPr>
          <a:xfrm>
            <a:off x="5782789" y="4458695"/>
            <a:ext cx="5868741" cy="369332"/>
          </a:xfrm>
          <a:prstGeom prst="rect">
            <a:avLst/>
          </a:prstGeom>
          <a:noFill/>
        </p:spPr>
        <p:txBody>
          <a:bodyPr wrap="square" rtlCol="0">
            <a:spAutoFit/>
          </a:bodyPr>
          <a:lstStyle/>
          <a:p>
            <a:r>
              <a:rPr lang="en-US"/>
              <a:t>What this will work out to be depends on two things:</a:t>
            </a:r>
            <a:endParaRPr lang="en-US" dirty="0"/>
          </a:p>
        </p:txBody>
      </p:sp>
      <p:sp>
        <p:nvSpPr>
          <p:cNvPr id="4" name="TextBox 3">
            <a:extLst>
              <a:ext uri="{FF2B5EF4-FFF2-40B4-BE49-F238E27FC236}">
                <a16:creationId xmlns:a16="http://schemas.microsoft.com/office/drawing/2014/main" id="{653CE99E-B746-4016-A0C0-E83E7404ECA9}"/>
              </a:ext>
            </a:extLst>
          </p:cNvPr>
          <p:cNvSpPr txBox="1"/>
          <p:nvPr/>
        </p:nvSpPr>
        <p:spPr>
          <a:xfrm>
            <a:off x="5782789" y="5061519"/>
            <a:ext cx="5868741" cy="923330"/>
          </a:xfrm>
          <a:prstGeom prst="rect">
            <a:avLst/>
          </a:prstGeom>
          <a:noFill/>
        </p:spPr>
        <p:txBody>
          <a:bodyPr wrap="square" rtlCol="0">
            <a:spAutoFit/>
          </a:bodyPr>
          <a:lstStyle/>
          <a:p>
            <a:r>
              <a:rPr lang="en-US"/>
              <a:t>1. The strength of the electric field in the resistor, or, from an equivalent perspective, the strength of the potential difference across it, </a:t>
            </a:r>
            <a:r>
              <a:rPr lang="el-GR"/>
              <a:t>Δ</a:t>
            </a:r>
            <a:r>
              <a:rPr lang="en-US"/>
              <a:t>V</a:t>
            </a:r>
            <a:r>
              <a:rPr lang="en-US" baseline="-25000"/>
              <a:t>R</a:t>
            </a:r>
            <a:r>
              <a:rPr lang="en-US"/>
              <a:t>.  </a:t>
            </a:r>
          </a:p>
        </p:txBody>
      </p:sp>
      <p:sp>
        <p:nvSpPr>
          <p:cNvPr id="18" name="TextBox 17">
            <a:extLst>
              <a:ext uri="{FF2B5EF4-FFF2-40B4-BE49-F238E27FC236}">
                <a16:creationId xmlns:a16="http://schemas.microsoft.com/office/drawing/2014/main" id="{D56E2D13-975F-4AEC-AC32-D581F65D6C04}"/>
              </a:ext>
            </a:extLst>
          </p:cNvPr>
          <p:cNvSpPr txBox="1"/>
          <p:nvPr/>
        </p:nvSpPr>
        <p:spPr>
          <a:xfrm>
            <a:off x="5782790" y="6263479"/>
            <a:ext cx="4501854" cy="369332"/>
          </a:xfrm>
          <a:prstGeom prst="rect">
            <a:avLst/>
          </a:prstGeom>
          <a:noFill/>
        </p:spPr>
        <p:txBody>
          <a:bodyPr wrap="square" rtlCol="0">
            <a:spAutoFit/>
          </a:bodyPr>
          <a:lstStyle/>
          <a:p>
            <a:r>
              <a:rPr lang="en-US"/>
              <a:t>2. The resistance, R, of the resistor.  </a:t>
            </a:r>
          </a:p>
        </p:txBody>
      </p:sp>
      <p:graphicFrame>
        <p:nvGraphicFramePr>
          <p:cNvPr id="5" name="Object 4">
            <a:extLst>
              <a:ext uri="{FF2B5EF4-FFF2-40B4-BE49-F238E27FC236}">
                <a16:creationId xmlns:a16="http://schemas.microsoft.com/office/drawing/2014/main" id="{C38D8588-74E9-440D-B89A-9D747066A8EE}"/>
              </a:ext>
            </a:extLst>
          </p:cNvPr>
          <p:cNvGraphicFramePr>
            <a:graphicFrameLocks noChangeAspect="1"/>
          </p:cNvGraphicFramePr>
          <p:nvPr>
            <p:extLst>
              <p:ext uri="{D42A27DB-BD31-4B8C-83A1-F6EECF244321}">
                <p14:modId xmlns:p14="http://schemas.microsoft.com/office/powerpoint/2010/main" val="309652882"/>
              </p:ext>
            </p:extLst>
          </p:nvPr>
        </p:nvGraphicFramePr>
        <p:xfrm>
          <a:off x="1720135" y="4379116"/>
          <a:ext cx="579164" cy="453259"/>
        </p:xfrm>
        <a:graphic>
          <a:graphicData uri="http://schemas.openxmlformats.org/presentationml/2006/ole">
            <mc:AlternateContent xmlns:mc="http://schemas.openxmlformats.org/markup-compatibility/2006">
              <mc:Choice xmlns:v="urn:schemas-microsoft-com:vml" Requires="v">
                <p:oleObj name="Equation" r:id="rId18" imgW="291960" imgH="228600" progId="Equation.DSMT4">
                  <p:embed/>
                </p:oleObj>
              </mc:Choice>
              <mc:Fallback>
                <p:oleObj name="Equation" r:id="rId18" imgW="291960" imgH="228600" progId="Equation.DSMT4">
                  <p:embed/>
                  <p:pic>
                    <p:nvPicPr>
                      <p:cNvPr id="0" name=""/>
                      <p:cNvPicPr/>
                      <p:nvPr/>
                    </p:nvPicPr>
                    <p:blipFill>
                      <a:blip r:embed="rId19"/>
                      <a:stretch>
                        <a:fillRect/>
                      </a:stretch>
                    </p:blipFill>
                    <p:spPr>
                      <a:xfrm>
                        <a:off x="1720135" y="4379116"/>
                        <a:ext cx="579164" cy="453259"/>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0">
            <p14:nvContentPartPr>
              <p14:cNvPr id="9" name="Ink 8">
                <a:extLst>
                  <a:ext uri="{FF2B5EF4-FFF2-40B4-BE49-F238E27FC236}">
                    <a16:creationId xmlns:a16="http://schemas.microsoft.com/office/drawing/2014/main" id="{921FB633-D209-4E59-8218-8DE571759291}"/>
                  </a:ext>
                </a:extLst>
              </p14:cNvPr>
              <p14:cNvContentPartPr/>
              <p14:nvPr/>
            </p14:nvContentPartPr>
            <p14:xfrm>
              <a:off x="1545833" y="4336052"/>
              <a:ext cx="84600" cy="568800"/>
            </p14:xfrm>
          </p:contentPart>
        </mc:Choice>
        <mc:Fallback xmlns="">
          <p:pic>
            <p:nvPicPr>
              <p:cNvPr id="9" name="Ink 8">
                <a:extLst>
                  <a:ext uri="{FF2B5EF4-FFF2-40B4-BE49-F238E27FC236}">
                    <a16:creationId xmlns:a16="http://schemas.microsoft.com/office/drawing/2014/main" id="{921FB633-D209-4E59-8218-8DE571759291}"/>
                  </a:ext>
                </a:extLst>
              </p:cNvPr>
              <p:cNvPicPr/>
              <p:nvPr/>
            </p:nvPicPr>
            <p:blipFill>
              <a:blip r:embed="rId21"/>
              <a:stretch>
                <a:fillRect/>
              </a:stretch>
            </p:blipFill>
            <p:spPr>
              <a:xfrm>
                <a:off x="1527833" y="4318052"/>
                <a:ext cx="120240" cy="604440"/>
              </a:xfrm>
              <a:prstGeom prst="rect">
                <a:avLst/>
              </a:prstGeom>
            </p:spPr>
          </p:pic>
        </mc:Fallback>
      </mc:AlternateContent>
      <p:cxnSp>
        <p:nvCxnSpPr>
          <p:cNvPr id="11" name="Straight Arrow Connector 10">
            <a:extLst>
              <a:ext uri="{FF2B5EF4-FFF2-40B4-BE49-F238E27FC236}">
                <a16:creationId xmlns:a16="http://schemas.microsoft.com/office/drawing/2014/main" id="{EF374CC7-0A3F-4F5E-897E-5B1AD8A65AFA}"/>
              </a:ext>
            </a:extLst>
          </p:cNvPr>
          <p:cNvCxnSpPr>
            <a:cxnSpLocks/>
          </p:cNvCxnSpPr>
          <p:nvPr/>
        </p:nvCxnSpPr>
        <p:spPr>
          <a:xfrm flipH="1" flipV="1">
            <a:off x="2401881" y="4732435"/>
            <a:ext cx="3252213" cy="74361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9" name="TextBox 18">
            <a:extLst>
              <a:ext uri="{FF2B5EF4-FFF2-40B4-BE49-F238E27FC236}">
                <a16:creationId xmlns:a16="http://schemas.microsoft.com/office/drawing/2014/main" id="{DAFD0778-7397-4DBD-8FCF-962CB1D31D3B}"/>
              </a:ext>
            </a:extLst>
          </p:cNvPr>
          <p:cNvSpPr txBox="1"/>
          <p:nvPr/>
        </p:nvSpPr>
        <p:spPr>
          <a:xfrm>
            <a:off x="365574" y="875341"/>
            <a:ext cx="4704302" cy="1477328"/>
          </a:xfrm>
          <a:prstGeom prst="rect">
            <a:avLst/>
          </a:prstGeom>
          <a:noFill/>
          <a:ln w="19050">
            <a:solidFill>
              <a:srgbClr val="7030A0"/>
            </a:solidFill>
          </a:ln>
        </p:spPr>
        <p:txBody>
          <a:bodyPr wrap="square" rtlCol="0">
            <a:spAutoFit/>
          </a:bodyPr>
          <a:lstStyle/>
          <a:p>
            <a:r>
              <a:rPr lang="en-US"/>
              <a:t>Each resistor may have its own distinct potential difference, and own distinct resistance, but the current through them must be the same, at least in the configuration below, by charge conservation!</a:t>
            </a:r>
          </a:p>
        </p:txBody>
      </p:sp>
      <p:graphicFrame>
        <p:nvGraphicFramePr>
          <p:cNvPr id="27" name="Object 26">
            <a:extLst>
              <a:ext uri="{FF2B5EF4-FFF2-40B4-BE49-F238E27FC236}">
                <a16:creationId xmlns:a16="http://schemas.microsoft.com/office/drawing/2014/main" id="{E9DC50F7-C4D5-4AA0-8420-60C9EAE89F92}"/>
              </a:ext>
            </a:extLst>
          </p:cNvPr>
          <p:cNvGraphicFramePr>
            <a:graphicFrameLocks noChangeAspect="1"/>
          </p:cNvGraphicFramePr>
          <p:nvPr>
            <p:extLst>
              <p:ext uri="{D42A27DB-BD31-4B8C-83A1-F6EECF244321}">
                <p14:modId xmlns:p14="http://schemas.microsoft.com/office/powerpoint/2010/main" val="1538416369"/>
              </p:ext>
            </p:extLst>
          </p:nvPr>
        </p:nvGraphicFramePr>
        <p:xfrm>
          <a:off x="2717725" y="3829275"/>
          <a:ext cx="579164" cy="453259"/>
        </p:xfrm>
        <a:graphic>
          <a:graphicData uri="http://schemas.openxmlformats.org/presentationml/2006/ole">
            <mc:AlternateContent xmlns:mc="http://schemas.openxmlformats.org/markup-compatibility/2006">
              <mc:Choice xmlns:v="urn:schemas-microsoft-com:vml" Requires="v">
                <p:oleObj name="Equation" r:id="rId22" imgW="291960" imgH="228600" progId="Equation.DSMT4">
                  <p:embed/>
                </p:oleObj>
              </mc:Choice>
              <mc:Fallback>
                <p:oleObj name="Equation" r:id="rId22" imgW="291960" imgH="228600" progId="Equation.DSMT4">
                  <p:embed/>
                  <p:pic>
                    <p:nvPicPr>
                      <p:cNvPr id="5" name="Object 4">
                        <a:extLst>
                          <a:ext uri="{FF2B5EF4-FFF2-40B4-BE49-F238E27FC236}">
                            <a16:creationId xmlns:a16="http://schemas.microsoft.com/office/drawing/2014/main" id="{C38D8588-74E9-440D-B89A-9D747066A8EE}"/>
                          </a:ext>
                        </a:extLst>
                      </p:cNvPr>
                      <p:cNvPicPr/>
                      <p:nvPr/>
                    </p:nvPicPr>
                    <p:blipFill>
                      <a:blip r:embed="rId19"/>
                      <a:stretch>
                        <a:fillRect/>
                      </a:stretch>
                    </p:blipFill>
                    <p:spPr>
                      <a:xfrm>
                        <a:off x="2717725" y="3829275"/>
                        <a:ext cx="579164" cy="453259"/>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3">
            <p14:nvContentPartPr>
              <p14:cNvPr id="28" name="Ink 27">
                <a:extLst>
                  <a:ext uri="{FF2B5EF4-FFF2-40B4-BE49-F238E27FC236}">
                    <a16:creationId xmlns:a16="http://schemas.microsoft.com/office/drawing/2014/main" id="{F0B8FBC0-BB8C-4BE0-89BB-9B166DB3C23D}"/>
                  </a:ext>
                </a:extLst>
              </p14:cNvPr>
              <p14:cNvContentPartPr/>
              <p14:nvPr/>
            </p14:nvContentPartPr>
            <p14:xfrm rot="5630617">
              <a:off x="2967993" y="3501369"/>
              <a:ext cx="84600" cy="568800"/>
            </p14:xfrm>
          </p:contentPart>
        </mc:Choice>
        <mc:Fallback xmlns="">
          <p:pic>
            <p:nvPicPr>
              <p:cNvPr id="28" name="Ink 27">
                <a:extLst>
                  <a:ext uri="{FF2B5EF4-FFF2-40B4-BE49-F238E27FC236}">
                    <a16:creationId xmlns:a16="http://schemas.microsoft.com/office/drawing/2014/main" id="{F0B8FBC0-BB8C-4BE0-89BB-9B166DB3C23D}"/>
                  </a:ext>
                </a:extLst>
              </p:cNvPr>
              <p:cNvPicPr/>
              <p:nvPr/>
            </p:nvPicPr>
            <p:blipFill>
              <a:blip r:embed="rId21"/>
              <a:stretch>
                <a:fillRect/>
              </a:stretch>
            </p:blipFill>
            <p:spPr>
              <a:xfrm rot="5630617">
                <a:off x="2949993" y="3483369"/>
                <a:ext cx="120240" cy="604440"/>
              </a:xfrm>
              <a:prstGeom prst="rect">
                <a:avLst/>
              </a:prstGeom>
            </p:spPr>
          </p:pic>
        </mc:Fallback>
      </mc:AlternateContent>
      <p:cxnSp>
        <p:nvCxnSpPr>
          <p:cNvPr id="29" name="Straight Arrow Connector 28">
            <a:extLst>
              <a:ext uri="{FF2B5EF4-FFF2-40B4-BE49-F238E27FC236}">
                <a16:creationId xmlns:a16="http://schemas.microsoft.com/office/drawing/2014/main" id="{ABE4A12E-3BFA-434B-856B-3261B5955DEA}"/>
              </a:ext>
            </a:extLst>
          </p:cNvPr>
          <p:cNvCxnSpPr>
            <a:cxnSpLocks/>
          </p:cNvCxnSpPr>
          <p:nvPr/>
        </p:nvCxnSpPr>
        <p:spPr>
          <a:xfrm flipH="1" flipV="1">
            <a:off x="3325714" y="4218292"/>
            <a:ext cx="2328380" cy="125718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791575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12" grpId="0"/>
      <p:bldP spid="17" grpId="0"/>
      <p:bldP spid="4" grpId="0"/>
      <p:bldP spid="18" grpId="0"/>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0326C072-6F80-4296-B228-0BA672F69E63}"/>
              </a:ext>
            </a:extLst>
          </p:cNvPr>
          <p:cNvSpPr txBox="1">
            <a:spLocks/>
          </p:cNvSpPr>
          <p:nvPr/>
        </p:nvSpPr>
        <p:spPr>
          <a:xfrm>
            <a:off x="5029501" y="115846"/>
            <a:ext cx="1804933" cy="68328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Current</a:t>
            </a:r>
            <a:endParaRPr lang="en-US" sz="3600" b="1" u="sng" dirty="0">
              <a:latin typeface="+mn-lt"/>
            </a:endParaRPr>
          </a:p>
        </p:txBody>
      </p:sp>
      <p:graphicFrame>
        <p:nvGraphicFramePr>
          <p:cNvPr id="38" name="Object 37">
            <a:extLst>
              <a:ext uri="{FF2B5EF4-FFF2-40B4-BE49-F238E27FC236}">
                <a16:creationId xmlns:a16="http://schemas.microsoft.com/office/drawing/2014/main" id="{BF707F8E-34C4-4CD6-96D7-4F7ED7E6DAD8}"/>
              </a:ext>
            </a:extLst>
          </p:cNvPr>
          <p:cNvGraphicFramePr>
            <a:graphicFrameLocks noChangeAspect="1"/>
          </p:cNvGraphicFramePr>
          <p:nvPr>
            <p:extLst>
              <p:ext uri="{D42A27DB-BD31-4B8C-83A1-F6EECF244321}">
                <p14:modId xmlns:p14="http://schemas.microsoft.com/office/powerpoint/2010/main" val="1607474161"/>
              </p:ext>
            </p:extLst>
          </p:nvPr>
        </p:nvGraphicFramePr>
        <p:xfrm>
          <a:off x="0" y="2226076"/>
          <a:ext cx="6359525" cy="3768725"/>
        </p:xfrm>
        <a:graphic>
          <a:graphicData uri="http://schemas.openxmlformats.org/presentationml/2006/ole">
            <mc:AlternateContent xmlns:mc="http://schemas.openxmlformats.org/markup-compatibility/2006">
              <mc:Choice xmlns:v="urn:schemas-microsoft-com:vml" Requires="v">
                <p:oleObj name="Bitmap Image" r:id="rId2" imgW="4015800" imgH="2468880" progId="Paint.Picture">
                  <p:embed/>
                </p:oleObj>
              </mc:Choice>
              <mc:Fallback>
                <p:oleObj name="Bitmap Image" r:id="rId2" imgW="4015800" imgH="2468880" progId="Paint.Picture">
                  <p:embed/>
                  <p:pic>
                    <p:nvPicPr>
                      <p:cNvPr id="38" name="Object 37">
                        <a:extLst>
                          <a:ext uri="{FF2B5EF4-FFF2-40B4-BE49-F238E27FC236}">
                            <a16:creationId xmlns:a16="http://schemas.microsoft.com/office/drawing/2014/main" id="{BF707F8E-34C4-4CD6-96D7-4F7ED7E6DAD8}"/>
                          </a:ext>
                        </a:extLst>
                      </p:cNvPr>
                      <p:cNvPicPr>
                        <a:picLocks noChangeAspect="1" noChangeArrowheads="1"/>
                      </p:cNvPicPr>
                      <p:nvPr/>
                    </p:nvPicPr>
                    <p:blipFill>
                      <a:blip r:embed="rId3"/>
                      <a:srcRect/>
                      <a:stretch>
                        <a:fillRect/>
                      </a:stretch>
                    </p:blipFill>
                    <p:spPr bwMode="auto">
                      <a:xfrm>
                        <a:off x="0" y="2226076"/>
                        <a:ext cx="6359525" cy="3768725"/>
                      </a:xfrm>
                      <a:prstGeom prst="rect">
                        <a:avLst/>
                      </a:prstGeom>
                      <a:noFill/>
                    </p:spPr>
                  </p:pic>
                </p:oleObj>
              </mc:Fallback>
            </mc:AlternateContent>
          </a:graphicData>
        </a:graphic>
      </p:graphicFrame>
      <p:sp>
        <p:nvSpPr>
          <p:cNvPr id="55" name="TextBox 54">
            <a:extLst>
              <a:ext uri="{FF2B5EF4-FFF2-40B4-BE49-F238E27FC236}">
                <a16:creationId xmlns:a16="http://schemas.microsoft.com/office/drawing/2014/main" id="{FF55428D-7362-4A20-B615-022C031AC858}"/>
              </a:ext>
            </a:extLst>
          </p:cNvPr>
          <p:cNvSpPr txBox="1"/>
          <p:nvPr/>
        </p:nvSpPr>
        <p:spPr>
          <a:xfrm>
            <a:off x="1592039" y="4228225"/>
            <a:ext cx="417678" cy="461665"/>
          </a:xfrm>
          <a:prstGeom prst="rect">
            <a:avLst/>
          </a:prstGeom>
          <a:noFill/>
        </p:spPr>
        <p:txBody>
          <a:bodyPr wrap="none" rtlCol="0">
            <a:spAutoFit/>
          </a:bodyPr>
          <a:lstStyle/>
          <a:p>
            <a:r>
              <a:rPr lang="en-US" sz="2400">
                <a:solidFill>
                  <a:srgbClr val="7030A0"/>
                </a:solidFill>
              </a:rPr>
              <a:t>E</a:t>
            </a:r>
            <a:r>
              <a:rPr lang="en-US" sz="2400" baseline="-25000">
                <a:solidFill>
                  <a:srgbClr val="7030A0"/>
                </a:solidFill>
              </a:rPr>
              <a:t>c</a:t>
            </a:r>
            <a:endParaRPr lang="en-US" dirty="0">
              <a:solidFill>
                <a:srgbClr val="7030A0"/>
              </a:solidFill>
            </a:endParaRPr>
          </a:p>
        </p:txBody>
      </p:sp>
      <p:graphicFrame>
        <p:nvGraphicFramePr>
          <p:cNvPr id="25" name="Object 24">
            <a:extLst>
              <a:ext uri="{FF2B5EF4-FFF2-40B4-BE49-F238E27FC236}">
                <a16:creationId xmlns:a16="http://schemas.microsoft.com/office/drawing/2014/main" id="{BB17628F-8D04-449A-B9E6-E7883A5FD25A}"/>
              </a:ext>
            </a:extLst>
          </p:cNvPr>
          <p:cNvGraphicFramePr>
            <a:graphicFrameLocks noChangeAspect="1"/>
          </p:cNvGraphicFramePr>
          <p:nvPr>
            <p:extLst>
              <p:ext uri="{D42A27DB-BD31-4B8C-83A1-F6EECF244321}">
                <p14:modId xmlns:p14="http://schemas.microsoft.com/office/powerpoint/2010/main" val="1092934854"/>
              </p:ext>
            </p:extLst>
          </p:nvPr>
        </p:nvGraphicFramePr>
        <p:xfrm>
          <a:off x="1702" y="3138569"/>
          <a:ext cx="1943100" cy="2827337"/>
        </p:xfrm>
        <a:graphic>
          <a:graphicData uri="http://schemas.openxmlformats.org/presentationml/2006/ole">
            <mc:AlternateContent xmlns:mc="http://schemas.openxmlformats.org/markup-compatibility/2006">
              <mc:Choice xmlns:v="urn:schemas-microsoft-com:vml" Requires="v">
                <p:oleObj name="Bitmap Image" r:id="rId4" imgW="1226880" imgH="1851840" progId="Paint.Picture">
                  <p:embed/>
                </p:oleObj>
              </mc:Choice>
              <mc:Fallback>
                <p:oleObj name="Bitmap Image" r:id="rId4" imgW="1226880" imgH="1851840" progId="Paint.Picture">
                  <p:embed/>
                  <p:pic>
                    <p:nvPicPr>
                      <p:cNvPr id="25" name="Object 24">
                        <a:extLst>
                          <a:ext uri="{FF2B5EF4-FFF2-40B4-BE49-F238E27FC236}">
                            <a16:creationId xmlns:a16="http://schemas.microsoft.com/office/drawing/2014/main" id="{BB17628F-8D04-449A-B9E6-E7883A5FD25A}"/>
                          </a:ext>
                        </a:extLst>
                      </p:cNvPr>
                      <p:cNvPicPr>
                        <a:picLocks noChangeAspect="1" noChangeArrowheads="1"/>
                      </p:cNvPicPr>
                      <p:nvPr/>
                    </p:nvPicPr>
                    <p:blipFill>
                      <a:blip r:embed="rId5"/>
                      <a:srcRect/>
                      <a:stretch>
                        <a:fillRect/>
                      </a:stretch>
                    </p:blipFill>
                    <p:spPr bwMode="auto">
                      <a:xfrm>
                        <a:off x="1702" y="3138569"/>
                        <a:ext cx="1943100" cy="2827337"/>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E641F707-9FB9-46A0-A1EA-65DDF455DBD9}"/>
              </a:ext>
            </a:extLst>
          </p:cNvPr>
          <p:cNvGraphicFramePr>
            <a:graphicFrameLocks noChangeAspect="1"/>
          </p:cNvGraphicFramePr>
          <p:nvPr>
            <p:extLst>
              <p:ext uri="{D42A27DB-BD31-4B8C-83A1-F6EECF244321}">
                <p14:modId xmlns:p14="http://schemas.microsoft.com/office/powerpoint/2010/main" val="161646422"/>
              </p:ext>
            </p:extLst>
          </p:nvPr>
        </p:nvGraphicFramePr>
        <p:xfrm>
          <a:off x="2111300" y="2210068"/>
          <a:ext cx="1520825" cy="1441450"/>
        </p:xfrm>
        <a:graphic>
          <a:graphicData uri="http://schemas.openxmlformats.org/presentationml/2006/ole">
            <mc:AlternateContent xmlns:mc="http://schemas.openxmlformats.org/markup-compatibility/2006">
              <mc:Choice xmlns:v="urn:schemas-microsoft-com:vml" Requires="v">
                <p:oleObj name="Bitmap Image" r:id="rId6" imgW="960120" imgH="945000" progId="Paint.Picture">
                  <p:embed/>
                </p:oleObj>
              </mc:Choice>
              <mc:Fallback>
                <p:oleObj name="Bitmap Image" r:id="rId6" imgW="960120" imgH="945000" progId="Paint.Picture">
                  <p:embed/>
                  <p:pic>
                    <p:nvPicPr>
                      <p:cNvPr id="36" name="Object 35">
                        <a:extLst>
                          <a:ext uri="{FF2B5EF4-FFF2-40B4-BE49-F238E27FC236}">
                            <a16:creationId xmlns:a16="http://schemas.microsoft.com/office/drawing/2014/main" id="{E641F707-9FB9-46A0-A1EA-65DDF455DBD9}"/>
                          </a:ext>
                        </a:extLst>
                      </p:cNvPr>
                      <p:cNvPicPr>
                        <a:picLocks noChangeAspect="1" noChangeArrowheads="1"/>
                      </p:cNvPicPr>
                      <p:nvPr/>
                    </p:nvPicPr>
                    <p:blipFill>
                      <a:blip r:embed="rId7"/>
                      <a:srcRect/>
                      <a:stretch>
                        <a:fillRect/>
                      </a:stretch>
                    </p:blipFill>
                    <p:spPr bwMode="auto">
                      <a:xfrm>
                        <a:off x="2111300" y="2210068"/>
                        <a:ext cx="1520825" cy="1441450"/>
                      </a:xfrm>
                      <a:prstGeom prst="rect">
                        <a:avLst/>
                      </a:prstGeom>
                      <a:noFill/>
                    </p:spPr>
                  </p:pic>
                </p:oleObj>
              </mc:Fallback>
            </mc:AlternateContent>
          </a:graphicData>
        </a:graphic>
      </p:graphicFrame>
      <p:sp>
        <p:nvSpPr>
          <p:cNvPr id="41" name="TextBox 40">
            <a:extLst>
              <a:ext uri="{FF2B5EF4-FFF2-40B4-BE49-F238E27FC236}">
                <a16:creationId xmlns:a16="http://schemas.microsoft.com/office/drawing/2014/main" id="{4F28ED29-D11E-440D-B29E-67B5517C1DBB}"/>
              </a:ext>
            </a:extLst>
          </p:cNvPr>
          <p:cNvSpPr txBox="1"/>
          <p:nvPr/>
        </p:nvSpPr>
        <p:spPr>
          <a:xfrm>
            <a:off x="484925" y="726351"/>
            <a:ext cx="5114597" cy="923330"/>
          </a:xfrm>
          <a:prstGeom prst="rect">
            <a:avLst/>
          </a:prstGeom>
          <a:noFill/>
        </p:spPr>
        <p:txBody>
          <a:bodyPr wrap="square" rtlCol="0">
            <a:spAutoFit/>
          </a:bodyPr>
          <a:lstStyle/>
          <a:p>
            <a:r>
              <a:rPr lang="en-US"/>
              <a:t>Now we’d like to see how I, </a:t>
            </a:r>
            <a:r>
              <a:rPr lang="el-GR"/>
              <a:t>Δ</a:t>
            </a:r>
            <a:r>
              <a:rPr lang="en-US"/>
              <a:t>V</a:t>
            </a:r>
            <a:r>
              <a:rPr lang="en-US" baseline="-25000"/>
              <a:t>R</a:t>
            </a:r>
            <a:r>
              <a:rPr lang="en-US"/>
              <a:t>, and R relate, as well as get an idea of what exactly R itself is, and how it can be calculated or measured.  </a:t>
            </a:r>
            <a:endParaRPr lang="en-US" dirty="0"/>
          </a:p>
        </p:txBody>
      </p:sp>
      <p:graphicFrame>
        <p:nvGraphicFramePr>
          <p:cNvPr id="17" name="Object 16">
            <a:extLst>
              <a:ext uri="{FF2B5EF4-FFF2-40B4-BE49-F238E27FC236}">
                <a16:creationId xmlns:a16="http://schemas.microsoft.com/office/drawing/2014/main" id="{FFB71F3F-5004-4AE1-87D9-6951367F2C12}"/>
              </a:ext>
            </a:extLst>
          </p:cNvPr>
          <p:cNvGraphicFramePr>
            <a:graphicFrameLocks noChangeAspect="1"/>
          </p:cNvGraphicFramePr>
          <p:nvPr>
            <p:extLst>
              <p:ext uri="{D42A27DB-BD31-4B8C-83A1-F6EECF244321}">
                <p14:modId xmlns:p14="http://schemas.microsoft.com/office/powerpoint/2010/main" val="1250371029"/>
              </p:ext>
            </p:extLst>
          </p:nvPr>
        </p:nvGraphicFramePr>
        <p:xfrm>
          <a:off x="6359525" y="1095684"/>
          <a:ext cx="5027612" cy="3894137"/>
        </p:xfrm>
        <a:graphic>
          <a:graphicData uri="http://schemas.openxmlformats.org/presentationml/2006/ole">
            <mc:AlternateContent xmlns:mc="http://schemas.openxmlformats.org/markup-compatibility/2006">
              <mc:Choice xmlns:v="urn:schemas-microsoft-com:vml" Requires="v">
                <p:oleObj name="Bitmap Image" r:id="rId8" imgW="4183560" imgH="3238560" progId="Paint.Picture">
                  <p:embed/>
                </p:oleObj>
              </mc:Choice>
              <mc:Fallback>
                <p:oleObj name="Bitmap Image" r:id="rId8" imgW="4183560" imgH="3238560" progId="Paint.Picture">
                  <p:embed/>
                  <p:pic>
                    <p:nvPicPr>
                      <p:cNvPr id="92" name="Object 91">
                        <a:extLst>
                          <a:ext uri="{FF2B5EF4-FFF2-40B4-BE49-F238E27FC236}">
                            <a16:creationId xmlns:a16="http://schemas.microsoft.com/office/drawing/2014/main" id="{7BD479AD-153A-4EF4-A882-AB47FE15F70B}"/>
                          </a:ext>
                        </a:extLst>
                      </p:cNvPr>
                      <p:cNvPicPr>
                        <a:picLocks noChangeAspect="1" noChangeArrowheads="1"/>
                      </p:cNvPicPr>
                      <p:nvPr/>
                    </p:nvPicPr>
                    <p:blipFill>
                      <a:blip r:embed="rId9"/>
                      <a:srcRect/>
                      <a:stretch>
                        <a:fillRect/>
                      </a:stretch>
                    </p:blipFill>
                    <p:spPr bwMode="auto">
                      <a:xfrm>
                        <a:off x="6359525" y="1095684"/>
                        <a:ext cx="5027612" cy="3894137"/>
                      </a:xfrm>
                      <a:prstGeom prst="rect">
                        <a:avLst/>
                      </a:prstGeom>
                      <a:noFill/>
                    </p:spPr>
                  </p:pic>
                </p:oleObj>
              </mc:Fallback>
            </mc:AlternateContent>
          </a:graphicData>
        </a:graphic>
      </p:graphicFrame>
      <p:sp>
        <p:nvSpPr>
          <p:cNvPr id="18" name="Oval 17">
            <a:extLst>
              <a:ext uri="{FF2B5EF4-FFF2-40B4-BE49-F238E27FC236}">
                <a16:creationId xmlns:a16="http://schemas.microsoft.com/office/drawing/2014/main" id="{C61457B7-D0BA-4AF0-9BAF-5BA56D82001C}"/>
              </a:ext>
            </a:extLst>
          </p:cNvPr>
          <p:cNvSpPr/>
          <p:nvPr/>
        </p:nvSpPr>
        <p:spPr>
          <a:xfrm>
            <a:off x="10328950" y="3380908"/>
            <a:ext cx="281527" cy="254368"/>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a:t>
            </a:r>
            <a:endParaRPr lang="en-US" dirty="0">
              <a:solidFill>
                <a:schemeClr val="tx1"/>
              </a:solidFill>
            </a:endParaRPr>
          </a:p>
        </p:txBody>
      </p:sp>
      <p:cxnSp>
        <p:nvCxnSpPr>
          <p:cNvPr id="19" name="Straight Arrow Connector 18">
            <a:extLst>
              <a:ext uri="{FF2B5EF4-FFF2-40B4-BE49-F238E27FC236}">
                <a16:creationId xmlns:a16="http://schemas.microsoft.com/office/drawing/2014/main" id="{8BFB2ECA-ADB0-49A0-81EA-492536E25709}"/>
              </a:ext>
            </a:extLst>
          </p:cNvPr>
          <p:cNvCxnSpPr>
            <a:cxnSpLocks/>
          </p:cNvCxnSpPr>
          <p:nvPr/>
        </p:nvCxnSpPr>
        <p:spPr>
          <a:xfrm flipH="1" flipV="1">
            <a:off x="6274192" y="1754135"/>
            <a:ext cx="5082936" cy="4307"/>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392849E9-E1C9-4410-A877-7ECCE6008C51}"/>
              </a:ext>
            </a:extLst>
          </p:cNvPr>
          <p:cNvSpPr txBox="1"/>
          <p:nvPr/>
        </p:nvSpPr>
        <p:spPr>
          <a:xfrm>
            <a:off x="8141775" y="719347"/>
            <a:ext cx="1750961" cy="523220"/>
          </a:xfrm>
          <a:prstGeom prst="rect">
            <a:avLst/>
          </a:prstGeom>
          <a:noFill/>
        </p:spPr>
        <p:txBody>
          <a:bodyPr wrap="square" rtlCol="0">
            <a:spAutoFit/>
          </a:bodyPr>
          <a:lstStyle/>
          <a:p>
            <a:r>
              <a:rPr lang="en-US" sz="2800">
                <a:solidFill>
                  <a:srgbClr val="0070C0"/>
                </a:solidFill>
              </a:rPr>
              <a:t>E = </a:t>
            </a:r>
            <a:r>
              <a:rPr lang="el-GR" sz="2800">
                <a:solidFill>
                  <a:srgbClr val="0070C0"/>
                </a:solidFill>
              </a:rPr>
              <a:t>Δ</a:t>
            </a:r>
            <a:r>
              <a:rPr lang="en-US" sz="2800">
                <a:solidFill>
                  <a:srgbClr val="0070C0"/>
                </a:solidFill>
              </a:rPr>
              <a:t>V</a:t>
            </a:r>
            <a:r>
              <a:rPr lang="en-US" sz="2800" baseline="-25000">
                <a:solidFill>
                  <a:srgbClr val="0070C0"/>
                </a:solidFill>
              </a:rPr>
              <a:t>R</a:t>
            </a:r>
            <a:r>
              <a:rPr lang="en-US" sz="2800">
                <a:solidFill>
                  <a:srgbClr val="0070C0"/>
                </a:solidFill>
              </a:rPr>
              <a:t>/L </a:t>
            </a:r>
            <a:endParaRPr lang="en-US" sz="1600">
              <a:solidFill>
                <a:srgbClr val="0070C0"/>
              </a:solidFill>
            </a:endParaRPr>
          </a:p>
        </p:txBody>
      </p:sp>
      <p:cxnSp>
        <p:nvCxnSpPr>
          <p:cNvPr id="27" name="Straight Arrow Connector 26">
            <a:extLst>
              <a:ext uri="{FF2B5EF4-FFF2-40B4-BE49-F238E27FC236}">
                <a16:creationId xmlns:a16="http://schemas.microsoft.com/office/drawing/2014/main" id="{84668D81-3D02-431D-957D-EA1E21BB6F51}"/>
              </a:ext>
            </a:extLst>
          </p:cNvPr>
          <p:cNvCxnSpPr>
            <a:cxnSpLocks/>
          </p:cNvCxnSpPr>
          <p:nvPr/>
        </p:nvCxnSpPr>
        <p:spPr>
          <a:xfrm>
            <a:off x="9994267" y="3233072"/>
            <a:ext cx="350910" cy="198563"/>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sp>
        <p:nvSpPr>
          <p:cNvPr id="28" name="Oval 27">
            <a:extLst>
              <a:ext uri="{FF2B5EF4-FFF2-40B4-BE49-F238E27FC236}">
                <a16:creationId xmlns:a16="http://schemas.microsoft.com/office/drawing/2014/main" id="{83AAF06A-0B14-4766-9437-BE07AE733FEA}"/>
              </a:ext>
            </a:extLst>
          </p:cNvPr>
          <p:cNvSpPr/>
          <p:nvPr/>
        </p:nvSpPr>
        <p:spPr>
          <a:xfrm>
            <a:off x="9017256" y="3337232"/>
            <a:ext cx="232742" cy="208783"/>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a:t>
            </a:r>
          </a:p>
        </p:txBody>
      </p:sp>
      <p:cxnSp>
        <p:nvCxnSpPr>
          <p:cNvPr id="29" name="Straight Arrow Connector 28">
            <a:extLst>
              <a:ext uri="{FF2B5EF4-FFF2-40B4-BE49-F238E27FC236}">
                <a16:creationId xmlns:a16="http://schemas.microsoft.com/office/drawing/2014/main" id="{83A92293-70F6-4991-A6CD-3710DAB7717A}"/>
              </a:ext>
            </a:extLst>
          </p:cNvPr>
          <p:cNvCxnSpPr>
            <a:cxnSpLocks/>
          </p:cNvCxnSpPr>
          <p:nvPr/>
        </p:nvCxnSpPr>
        <p:spPr>
          <a:xfrm flipV="1">
            <a:off x="9281471" y="3186624"/>
            <a:ext cx="417744" cy="184666"/>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sp>
        <p:nvSpPr>
          <p:cNvPr id="30" name="Oval 29">
            <a:extLst>
              <a:ext uri="{FF2B5EF4-FFF2-40B4-BE49-F238E27FC236}">
                <a16:creationId xmlns:a16="http://schemas.microsoft.com/office/drawing/2014/main" id="{24E32F92-626C-412A-B673-72AE174F53E3}"/>
              </a:ext>
            </a:extLst>
          </p:cNvPr>
          <p:cNvSpPr/>
          <p:nvPr/>
        </p:nvSpPr>
        <p:spPr>
          <a:xfrm>
            <a:off x="9745298" y="3042753"/>
            <a:ext cx="232742" cy="208783"/>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a:t>
            </a:r>
            <a:endParaRPr lang="en-US" dirty="0">
              <a:solidFill>
                <a:schemeClr val="tx1"/>
              </a:solidFill>
            </a:endParaRPr>
          </a:p>
        </p:txBody>
      </p:sp>
      <p:sp>
        <p:nvSpPr>
          <p:cNvPr id="31" name="Oval 30">
            <a:extLst>
              <a:ext uri="{FF2B5EF4-FFF2-40B4-BE49-F238E27FC236}">
                <a16:creationId xmlns:a16="http://schemas.microsoft.com/office/drawing/2014/main" id="{0969247F-8986-49F2-B3E8-B5EF58D00A1C}"/>
              </a:ext>
            </a:extLst>
          </p:cNvPr>
          <p:cNvSpPr/>
          <p:nvPr/>
        </p:nvSpPr>
        <p:spPr>
          <a:xfrm>
            <a:off x="8178573" y="2525601"/>
            <a:ext cx="232742" cy="208783"/>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a:t>
            </a:r>
          </a:p>
        </p:txBody>
      </p:sp>
      <p:cxnSp>
        <p:nvCxnSpPr>
          <p:cNvPr id="32" name="Straight Arrow Connector 31">
            <a:extLst>
              <a:ext uri="{FF2B5EF4-FFF2-40B4-BE49-F238E27FC236}">
                <a16:creationId xmlns:a16="http://schemas.microsoft.com/office/drawing/2014/main" id="{6417B02F-3FA6-46E6-A71F-116A25CB9712}"/>
              </a:ext>
            </a:extLst>
          </p:cNvPr>
          <p:cNvCxnSpPr>
            <a:cxnSpLocks/>
          </p:cNvCxnSpPr>
          <p:nvPr/>
        </p:nvCxnSpPr>
        <p:spPr>
          <a:xfrm>
            <a:off x="8461275" y="2803374"/>
            <a:ext cx="555981" cy="512848"/>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sp>
        <p:nvSpPr>
          <p:cNvPr id="33" name="Oval 32">
            <a:extLst>
              <a:ext uri="{FF2B5EF4-FFF2-40B4-BE49-F238E27FC236}">
                <a16:creationId xmlns:a16="http://schemas.microsoft.com/office/drawing/2014/main" id="{39E2C7AB-2A13-4528-83F0-C86845FD03A8}"/>
              </a:ext>
            </a:extLst>
          </p:cNvPr>
          <p:cNvSpPr/>
          <p:nvPr/>
        </p:nvSpPr>
        <p:spPr>
          <a:xfrm>
            <a:off x="8479378" y="2017293"/>
            <a:ext cx="232742" cy="208783"/>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a:t>
            </a:r>
          </a:p>
        </p:txBody>
      </p:sp>
      <p:cxnSp>
        <p:nvCxnSpPr>
          <p:cNvPr id="34" name="Straight Arrow Connector 33">
            <a:extLst>
              <a:ext uri="{FF2B5EF4-FFF2-40B4-BE49-F238E27FC236}">
                <a16:creationId xmlns:a16="http://schemas.microsoft.com/office/drawing/2014/main" id="{E130026F-44FD-45F9-96E8-EC8AF861ABFB}"/>
              </a:ext>
            </a:extLst>
          </p:cNvPr>
          <p:cNvCxnSpPr>
            <a:cxnSpLocks/>
          </p:cNvCxnSpPr>
          <p:nvPr/>
        </p:nvCxnSpPr>
        <p:spPr>
          <a:xfrm flipH="1">
            <a:off x="8398096" y="2269164"/>
            <a:ext cx="197104" cy="293164"/>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35" name="Straight Arrow Connector 34">
            <a:extLst>
              <a:ext uri="{FF2B5EF4-FFF2-40B4-BE49-F238E27FC236}">
                <a16:creationId xmlns:a16="http://schemas.microsoft.com/office/drawing/2014/main" id="{9D6B11D6-DBEE-49BC-A66F-0F285DDE0C3D}"/>
              </a:ext>
            </a:extLst>
          </p:cNvPr>
          <p:cNvCxnSpPr>
            <a:cxnSpLocks/>
          </p:cNvCxnSpPr>
          <p:nvPr/>
        </p:nvCxnSpPr>
        <p:spPr>
          <a:xfrm flipV="1">
            <a:off x="7436801" y="2155812"/>
            <a:ext cx="991550" cy="113587"/>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sp>
        <p:nvSpPr>
          <p:cNvPr id="37" name="Oval 36">
            <a:extLst>
              <a:ext uri="{FF2B5EF4-FFF2-40B4-BE49-F238E27FC236}">
                <a16:creationId xmlns:a16="http://schemas.microsoft.com/office/drawing/2014/main" id="{63BEE3DD-09F2-4966-83C9-6C9355E18E72}"/>
              </a:ext>
            </a:extLst>
          </p:cNvPr>
          <p:cNvSpPr/>
          <p:nvPr/>
        </p:nvSpPr>
        <p:spPr>
          <a:xfrm>
            <a:off x="7085449" y="2206374"/>
            <a:ext cx="232742" cy="208783"/>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a:t>
            </a:r>
            <a:endParaRPr lang="en-US" dirty="0">
              <a:solidFill>
                <a:schemeClr val="tx1"/>
              </a:solidFill>
            </a:endParaRPr>
          </a:p>
        </p:txBody>
      </p:sp>
      <p:sp>
        <p:nvSpPr>
          <p:cNvPr id="40" name="TextBox 39">
            <a:extLst>
              <a:ext uri="{FF2B5EF4-FFF2-40B4-BE49-F238E27FC236}">
                <a16:creationId xmlns:a16="http://schemas.microsoft.com/office/drawing/2014/main" id="{88E1F166-3D99-434D-A575-44A2814B7F06}"/>
              </a:ext>
            </a:extLst>
          </p:cNvPr>
          <p:cNvSpPr txBox="1"/>
          <p:nvPr/>
        </p:nvSpPr>
        <p:spPr>
          <a:xfrm>
            <a:off x="7774031" y="1811235"/>
            <a:ext cx="324128" cy="461665"/>
          </a:xfrm>
          <a:prstGeom prst="rect">
            <a:avLst/>
          </a:prstGeom>
          <a:noFill/>
          <a:ln>
            <a:noFill/>
          </a:ln>
        </p:spPr>
        <p:txBody>
          <a:bodyPr wrap="none" rtlCol="0">
            <a:spAutoFit/>
          </a:bodyPr>
          <a:lstStyle/>
          <a:p>
            <a:r>
              <a:rPr lang="en-US" sz="2400" dirty="0">
                <a:solidFill>
                  <a:srgbClr val="00B050"/>
                </a:solidFill>
              </a:rPr>
              <a:t>v</a:t>
            </a:r>
          </a:p>
        </p:txBody>
      </p:sp>
      <p:cxnSp>
        <p:nvCxnSpPr>
          <p:cNvPr id="60" name="Straight Arrow Connector 59">
            <a:extLst>
              <a:ext uri="{FF2B5EF4-FFF2-40B4-BE49-F238E27FC236}">
                <a16:creationId xmlns:a16="http://schemas.microsoft.com/office/drawing/2014/main" id="{4AE83ADA-F2B4-4808-9AAC-0CC46C73F5CE}"/>
              </a:ext>
            </a:extLst>
          </p:cNvPr>
          <p:cNvCxnSpPr>
            <a:cxnSpLocks/>
            <a:endCxn id="17" idx="3"/>
          </p:cNvCxnSpPr>
          <p:nvPr/>
        </p:nvCxnSpPr>
        <p:spPr>
          <a:xfrm flipV="1">
            <a:off x="10641950" y="3042752"/>
            <a:ext cx="745187" cy="365804"/>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cxnSp>
        <p:nvCxnSpPr>
          <p:cNvPr id="62" name="Straight Arrow Connector 61">
            <a:extLst>
              <a:ext uri="{FF2B5EF4-FFF2-40B4-BE49-F238E27FC236}">
                <a16:creationId xmlns:a16="http://schemas.microsoft.com/office/drawing/2014/main" id="{DB6E6708-3C84-47AF-882D-C620CDCEADB5}"/>
              </a:ext>
            </a:extLst>
          </p:cNvPr>
          <p:cNvCxnSpPr>
            <a:cxnSpLocks/>
          </p:cNvCxnSpPr>
          <p:nvPr/>
        </p:nvCxnSpPr>
        <p:spPr>
          <a:xfrm flipH="1" flipV="1">
            <a:off x="6268009" y="2529102"/>
            <a:ext cx="5082936" cy="4307"/>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028A53C1-0F95-43FF-B9B6-21D96D7CC308}"/>
              </a:ext>
            </a:extLst>
          </p:cNvPr>
          <p:cNvCxnSpPr>
            <a:cxnSpLocks/>
          </p:cNvCxnSpPr>
          <p:nvPr/>
        </p:nvCxnSpPr>
        <p:spPr>
          <a:xfrm flipH="1" flipV="1">
            <a:off x="6268009" y="3299762"/>
            <a:ext cx="5082936" cy="4307"/>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A8228F60-F102-4E51-811E-602DAA517368}"/>
              </a:ext>
            </a:extLst>
          </p:cNvPr>
          <p:cNvCxnSpPr>
            <a:cxnSpLocks/>
          </p:cNvCxnSpPr>
          <p:nvPr/>
        </p:nvCxnSpPr>
        <p:spPr>
          <a:xfrm flipH="1" flipV="1">
            <a:off x="6268009" y="3978486"/>
            <a:ext cx="5082936" cy="4307"/>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10">
            <p14:nvContentPartPr>
              <p14:cNvPr id="66" name="Ink 65">
                <a:extLst>
                  <a:ext uri="{FF2B5EF4-FFF2-40B4-BE49-F238E27FC236}">
                    <a16:creationId xmlns:a16="http://schemas.microsoft.com/office/drawing/2014/main" id="{15B9ACA2-4ECC-45AE-9E57-1950F25A617D}"/>
                  </a:ext>
                </a:extLst>
              </p14:cNvPr>
              <p14:cNvContentPartPr/>
              <p14:nvPr/>
            </p14:nvContentPartPr>
            <p14:xfrm>
              <a:off x="2871713" y="2426474"/>
              <a:ext cx="475920" cy="298440"/>
            </p14:xfrm>
          </p:contentPart>
        </mc:Choice>
        <mc:Fallback xmlns="">
          <p:pic>
            <p:nvPicPr>
              <p:cNvPr id="66" name="Ink 65">
                <a:extLst>
                  <a:ext uri="{FF2B5EF4-FFF2-40B4-BE49-F238E27FC236}">
                    <a16:creationId xmlns:a16="http://schemas.microsoft.com/office/drawing/2014/main" id="{15B9ACA2-4ECC-45AE-9E57-1950F25A617D}"/>
                  </a:ext>
                </a:extLst>
              </p:cNvPr>
              <p:cNvPicPr/>
              <p:nvPr/>
            </p:nvPicPr>
            <p:blipFill>
              <a:blip r:embed="rId11"/>
              <a:stretch>
                <a:fillRect/>
              </a:stretch>
            </p:blipFill>
            <p:spPr>
              <a:xfrm>
                <a:off x="2854073" y="2408834"/>
                <a:ext cx="511560" cy="33408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67" name="Ink 66">
                <a:extLst>
                  <a:ext uri="{FF2B5EF4-FFF2-40B4-BE49-F238E27FC236}">
                    <a16:creationId xmlns:a16="http://schemas.microsoft.com/office/drawing/2014/main" id="{0D757B41-86A4-4C05-9AF0-A29BC78C9FAB}"/>
                  </a:ext>
                </a:extLst>
              </p14:cNvPr>
              <p14:cNvContentPartPr/>
              <p14:nvPr/>
            </p14:nvContentPartPr>
            <p14:xfrm>
              <a:off x="3101033" y="2279234"/>
              <a:ext cx="2657520" cy="208440"/>
            </p14:xfrm>
          </p:contentPart>
        </mc:Choice>
        <mc:Fallback xmlns="">
          <p:pic>
            <p:nvPicPr>
              <p:cNvPr id="67" name="Ink 66">
                <a:extLst>
                  <a:ext uri="{FF2B5EF4-FFF2-40B4-BE49-F238E27FC236}">
                    <a16:creationId xmlns:a16="http://schemas.microsoft.com/office/drawing/2014/main" id="{0D757B41-86A4-4C05-9AF0-A29BC78C9FAB}"/>
                  </a:ext>
                </a:extLst>
              </p:cNvPr>
              <p:cNvPicPr/>
              <p:nvPr/>
            </p:nvPicPr>
            <p:blipFill>
              <a:blip r:embed="rId13"/>
              <a:stretch>
                <a:fillRect/>
              </a:stretch>
            </p:blipFill>
            <p:spPr>
              <a:xfrm>
                <a:off x="3083033" y="2261594"/>
                <a:ext cx="2693160" cy="244080"/>
              </a:xfrm>
              <a:prstGeom prst="rect">
                <a:avLst/>
              </a:prstGeom>
            </p:spPr>
          </p:pic>
        </mc:Fallback>
      </mc:AlternateContent>
      <p:grpSp>
        <p:nvGrpSpPr>
          <p:cNvPr id="73" name="Group 72">
            <a:extLst>
              <a:ext uri="{FF2B5EF4-FFF2-40B4-BE49-F238E27FC236}">
                <a16:creationId xmlns:a16="http://schemas.microsoft.com/office/drawing/2014/main" id="{1C4FC682-0D93-40E6-9B3A-33A39D526D20}"/>
              </a:ext>
            </a:extLst>
          </p:cNvPr>
          <p:cNvGrpSpPr/>
          <p:nvPr/>
        </p:nvGrpSpPr>
        <p:grpSpPr>
          <a:xfrm>
            <a:off x="5758553" y="433633"/>
            <a:ext cx="6138720" cy="4826798"/>
            <a:chOff x="5720393" y="1016492"/>
            <a:chExt cx="6138720" cy="4517640"/>
          </a:xfrm>
        </p:grpSpPr>
        <mc:AlternateContent xmlns:mc="http://schemas.openxmlformats.org/markup-compatibility/2006" xmlns:p14="http://schemas.microsoft.com/office/powerpoint/2010/main">
          <mc:Choice Requires="p14">
            <p:contentPart p14:bwMode="auto" r:id="rId14">
              <p14:nvContentPartPr>
                <p14:cNvPr id="68" name="Ink 67">
                  <a:extLst>
                    <a:ext uri="{FF2B5EF4-FFF2-40B4-BE49-F238E27FC236}">
                      <a16:creationId xmlns:a16="http://schemas.microsoft.com/office/drawing/2014/main" id="{D67D7A32-27D8-42D5-838E-7CFCE677DC74}"/>
                    </a:ext>
                  </a:extLst>
                </p14:cNvPr>
                <p14:cNvContentPartPr/>
                <p14:nvPr/>
              </p14:nvContentPartPr>
              <p14:xfrm>
                <a:off x="5720393" y="1083452"/>
                <a:ext cx="2867040" cy="2593440"/>
              </p14:xfrm>
            </p:contentPart>
          </mc:Choice>
          <mc:Fallback xmlns="">
            <p:pic>
              <p:nvPicPr>
                <p:cNvPr id="68" name="Ink 67">
                  <a:extLst>
                    <a:ext uri="{FF2B5EF4-FFF2-40B4-BE49-F238E27FC236}">
                      <a16:creationId xmlns:a16="http://schemas.microsoft.com/office/drawing/2014/main" id="{D67D7A32-27D8-42D5-838E-7CFCE677DC74}"/>
                    </a:ext>
                  </a:extLst>
                </p:cNvPr>
                <p:cNvPicPr/>
                <p:nvPr/>
              </p:nvPicPr>
              <p:blipFill>
                <a:blip r:embed="rId15"/>
                <a:stretch>
                  <a:fillRect/>
                </a:stretch>
              </p:blipFill>
              <p:spPr>
                <a:xfrm>
                  <a:off x="5702753" y="1065452"/>
                  <a:ext cx="2902680" cy="26290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69" name="Ink 68">
                  <a:extLst>
                    <a:ext uri="{FF2B5EF4-FFF2-40B4-BE49-F238E27FC236}">
                      <a16:creationId xmlns:a16="http://schemas.microsoft.com/office/drawing/2014/main" id="{02E44733-2347-4C47-8C4F-04AB834457E1}"/>
                    </a:ext>
                  </a:extLst>
                </p14:cNvPr>
                <p14:cNvContentPartPr/>
                <p14:nvPr/>
              </p14:nvContentPartPr>
              <p14:xfrm>
                <a:off x="5749913" y="3685172"/>
                <a:ext cx="3677040" cy="1848960"/>
              </p14:xfrm>
            </p:contentPart>
          </mc:Choice>
          <mc:Fallback xmlns="">
            <p:pic>
              <p:nvPicPr>
                <p:cNvPr id="69" name="Ink 68">
                  <a:extLst>
                    <a:ext uri="{FF2B5EF4-FFF2-40B4-BE49-F238E27FC236}">
                      <a16:creationId xmlns:a16="http://schemas.microsoft.com/office/drawing/2014/main" id="{02E44733-2347-4C47-8C4F-04AB834457E1}"/>
                    </a:ext>
                  </a:extLst>
                </p:cNvPr>
                <p:cNvPicPr/>
                <p:nvPr/>
              </p:nvPicPr>
              <p:blipFill>
                <a:blip r:embed="rId17"/>
                <a:stretch>
                  <a:fillRect/>
                </a:stretch>
              </p:blipFill>
              <p:spPr>
                <a:xfrm>
                  <a:off x="5731913" y="3667532"/>
                  <a:ext cx="3712680" cy="18846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70" name="Ink 69">
                  <a:extLst>
                    <a:ext uri="{FF2B5EF4-FFF2-40B4-BE49-F238E27FC236}">
                      <a16:creationId xmlns:a16="http://schemas.microsoft.com/office/drawing/2014/main" id="{54833062-7F4C-48DB-91FE-4F28F001372D}"/>
                    </a:ext>
                  </a:extLst>
                </p14:cNvPr>
                <p14:cNvContentPartPr/>
                <p14:nvPr/>
              </p14:nvContentPartPr>
              <p14:xfrm>
                <a:off x="9435593" y="3365852"/>
                <a:ext cx="2423520" cy="2168280"/>
              </p14:xfrm>
            </p:contentPart>
          </mc:Choice>
          <mc:Fallback xmlns="">
            <p:pic>
              <p:nvPicPr>
                <p:cNvPr id="70" name="Ink 69">
                  <a:extLst>
                    <a:ext uri="{FF2B5EF4-FFF2-40B4-BE49-F238E27FC236}">
                      <a16:creationId xmlns:a16="http://schemas.microsoft.com/office/drawing/2014/main" id="{54833062-7F4C-48DB-91FE-4F28F001372D}"/>
                    </a:ext>
                  </a:extLst>
                </p:cNvPr>
                <p:cNvPicPr/>
                <p:nvPr/>
              </p:nvPicPr>
              <p:blipFill>
                <a:blip r:embed="rId19"/>
                <a:stretch>
                  <a:fillRect/>
                </a:stretch>
              </p:blipFill>
              <p:spPr>
                <a:xfrm>
                  <a:off x="9417953" y="3347852"/>
                  <a:ext cx="2459160" cy="220392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72" name="Ink 71">
                  <a:extLst>
                    <a:ext uri="{FF2B5EF4-FFF2-40B4-BE49-F238E27FC236}">
                      <a16:creationId xmlns:a16="http://schemas.microsoft.com/office/drawing/2014/main" id="{913DA074-B727-403E-ACA9-A6E86DA6387C}"/>
                    </a:ext>
                  </a:extLst>
                </p14:cNvPr>
                <p14:cNvContentPartPr/>
                <p14:nvPr/>
              </p14:nvContentPartPr>
              <p14:xfrm>
                <a:off x="8413553" y="1016492"/>
                <a:ext cx="3445200" cy="2367720"/>
              </p14:xfrm>
            </p:contentPart>
          </mc:Choice>
          <mc:Fallback xmlns="">
            <p:pic>
              <p:nvPicPr>
                <p:cNvPr id="72" name="Ink 71">
                  <a:extLst>
                    <a:ext uri="{FF2B5EF4-FFF2-40B4-BE49-F238E27FC236}">
                      <a16:creationId xmlns:a16="http://schemas.microsoft.com/office/drawing/2014/main" id="{913DA074-B727-403E-ACA9-A6E86DA6387C}"/>
                    </a:ext>
                  </a:extLst>
                </p:cNvPr>
                <p:cNvPicPr/>
                <p:nvPr/>
              </p:nvPicPr>
              <p:blipFill>
                <a:blip r:embed="rId21"/>
                <a:stretch>
                  <a:fillRect/>
                </a:stretch>
              </p:blipFill>
              <p:spPr>
                <a:xfrm>
                  <a:off x="8395553" y="998492"/>
                  <a:ext cx="3480840" cy="2403360"/>
                </a:xfrm>
                <a:prstGeom prst="rect">
                  <a:avLst/>
                </a:prstGeom>
              </p:spPr>
            </p:pic>
          </mc:Fallback>
        </mc:AlternateContent>
      </p:grpSp>
      <p:sp>
        <p:nvSpPr>
          <p:cNvPr id="74" name="TextBox 73">
            <a:extLst>
              <a:ext uri="{FF2B5EF4-FFF2-40B4-BE49-F238E27FC236}">
                <a16:creationId xmlns:a16="http://schemas.microsoft.com/office/drawing/2014/main" id="{09FE9850-E41A-45F3-9731-CB8A6EFD5D51}"/>
              </a:ext>
            </a:extLst>
          </p:cNvPr>
          <p:cNvSpPr txBox="1"/>
          <p:nvPr/>
        </p:nvSpPr>
        <p:spPr>
          <a:xfrm>
            <a:off x="4767004" y="5489885"/>
            <a:ext cx="7459287" cy="1200329"/>
          </a:xfrm>
          <a:prstGeom prst="rect">
            <a:avLst/>
          </a:prstGeom>
          <a:noFill/>
        </p:spPr>
        <p:txBody>
          <a:bodyPr wrap="square" rtlCol="0">
            <a:spAutoFit/>
          </a:bodyPr>
          <a:lstStyle/>
          <a:p>
            <a:r>
              <a:rPr lang="en-US"/>
              <a:t>To that end, let’s enlarge a section of our lightbulb resistor’s filament.  We’ll take the section to have length L, and cross-section area A.  The black circles are the impurities in the wire.  Also depicting a typical filament electron being dragged through by the electric field, like a pinball through a pinball machine.</a:t>
            </a:r>
          </a:p>
        </p:txBody>
      </p:sp>
      <p:graphicFrame>
        <p:nvGraphicFramePr>
          <p:cNvPr id="75" name="Object 74">
            <a:extLst>
              <a:ext uri="{FF2B5EF4-FFF2-40B4-BE49-F238E27FC236}">
                <a16:creationId xmlns:a16="http://schemas.microsoft.com/office/drawing/2014/main" id="{BE6FA478-4AF7-403B-A27F-66BB25050DE2}"/>
              </a:ext>
            </a:extLst>
          </p:cNvPr>
          <p:cNvGraphicFramePr>
            <a:graphicFrameLocks noChangeAspect="1"/>
          </p:cNvGraphicFramePr>
          <p:nvPr>
            <p:extLst>
              <p:ext uri="{D42A27DB-BD31-4B8C-83A1-F6EECF244321}">
                <p14:modId xmlns:p14="http://schemas.microsoft.com/office/powerpoint/2010/main" val="970241494"/>
              </p:ext>
            </p:extLst>
          </p:nvPr>
        </p:nvGraphicFramePr>
        <p:xfrm>
          <a:off x="2701314" y="3621393"/>
          <a:ext cx="579164" cy="453259"/>
        </p:xfrm>
        <a:graphic>
          <a:graphicData uri="http://schemas.openxmlformats.org/presentationml/2006/ole">
            <mc:AlternateContent xmlns:mc="http://schemas.openxmlformats.org/markup-compatibility/2006">
              <mc:Choice xmlns:v="urn:schemas-microsoft-com:vml" Requires="v">
                <p:oleObj name="Equation" r:id="rId22" imgW="291960" imgH="228600" progId="Equation.DSMT4">
                  <p:embed/>
                </p:oleObj>
              </mc:Choice>
              <mc:Fallback>
                <p:oleObj name="Equation" r:id="rId22" imgW="291960" imgH="228600" progId="Equation.DSMT4">
                  <p:embed/>
                  <p:pic>
                    <p:nvPicPr>
                      <p:cNvPr id="27" name="Object 26">
                        <a:extLst>
                          <a:ext uri="{FF2B5EF4-FFF2-40B4-BE49-F238E27FC236}">
                            <a16:creationId xmlns:a16="http://schemas.microsoft.com/office/drawing/2014/main" id="{E9DC50F7-C4D5-4AA0-8420-60C9EAE89F92}"/>
                          </a:ext>
                        </a:extLst>
                      </p:cNvPr>
                      <p:cNvPicPr/>
                      <p:nvPr/>
                    </p:nvPicPr>
                    <p:blipFill>
                      <a:blip r:embed="rId23"/>
                      <a:stretch>
                        <a:fillRect/>
                      </a:stretch>
                    </p:blipFill>
                    <p:spPr>
                      <a:xfrm>
                        <a:off x="2701314" y="3621393"/>
                        <a:ext cx="579164" cy="453259"/>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4">
            <p14:nvContentPartPr>
              <p14:cNvPr id="76" name="Ink 75">
                <a:extLst>
                  <a:ext uri="{FF2B5EF4-FFF2-40B4-BE49-F238E27FC236}">
                    <a16:creationId xmlns:a16="http://schemas.microsoft.com/office/drawing/2014/main" id="{9DC7A256-D8AA-43D8-8CEA-AC906594F20A}"/>
                  </a:ext>
                </a:extLst>
              </p14:cNvPr>
              <p14:cNvContentPartPr/>
              <p14:nvPr/>
            </p14:nvContentPartPr>
            <p14:xfrm rot="5630617">
              <a:off x="2951582" y="3275723"/>
              <a:ext cx="84600" cy="568800"/>
            </p14:xfrm>
          </p:contentPart>
        </mc:Choice>
        <mc:Fallback xmlns="">
          <p:pic>
            <p:nvPicPr>
              <p:cNvPr id="76" name="Ink 75">
                <a:extLst>
                  <a:ext uri="{FF2B5EF4-FFF2-40B4-BE49-F238E27FC236}">
                    <a16:creationId xmlns:a16="http://schemas.microsoft.com/office/drawing/2014/main" id="{9DC7A256-D8AA-43D8-8CEA-AC906594F20A}"/>
                  </a:ext>
                </a:extLst>
              </p:cNvPr>
              <p:cNvPicPr/>
              <p:nvPr/>
            </p:nvPicPr>
            <p:blipFill>
              <a:blip r:embed="rId25"/>
              <a:stretch>
                <a:fillRect/>
              </a:stretch>
            </p:blipFill>
            <p:spPr>
              <a:xfrm rot="5630617">
                <a:off x="2933582" y="3257723"/>
                <a:ext cx="120240" cy="604440"/>
              </a:xfrm>
              <a:prstGeom prst="rect">
                <a:avLst/>
              </a:prstGeom>
            </p:spPr>
          </p:pic>
        </mc:Fallback>
      </mc:AlternateContent>
      <p:graphicFrame>
        <p:nvGraphicFramePr>
          <p:cNvPr id="77" name="Object 76">
            <a:extLst>
              <a:ext uri="{FF2B5EF4-FFF2-40B4-BE49-F238E27FC236}">
                <a16:creationId xmlns:a16="http://schemas.microsoft.com/office/drawing/2014/main" id="{E2451395-7610-463B-8EF7-DB003326673D}"/>
              </a:ext>
            </a:extLst>
          </p:cNvPr>
          <p:cNvGraphicFramePr>
            <a:graphicFrameLocks noChangeAspect="1"/>
          </p:cNvGraphicFramePr>
          <p:nvPr>
            <p:extLst>
              <p:ext uri="{D42A27DB-BD31-4B8C-83A1-F6EECF244321}">
                <p14:modId xmlns:p14="http://schemas.microsoft.com/office/powerpoint/2010/main" val="489710956"/>
              </p:ext>
            </p:extLst>
          </p:nvPr>
        </p:nvGraphicFramePr>
        <p:xfrm>
          <a:off x="1740553" y="4195265"/>
          <a:ext cx="579164" cy="453259"/>
        </p:xfrm>
        <a:graphic>
          <a:graphicData uri="http://schemas.openxmlformats.org/presentationml/2006/ole">
            <mc:AlternateContent xmlns:mc="http://schemas.openxmlformats.org/markup-compatibility/2006">
              <mc:Choice xmlns:v="urn:schemas-microsoft-com:vml" Requires="v">
                <p:oleObj name="Equation" r:id="rId26" imgW="291960" imgH="228600" progId="Equation.DSMT4">
                  <p:embed/>
                </p:oleObj>
              </mc:Choice>
              <mc:Fallback>
                <p:oleObj name="Equation" r:id="rId26" imgW="291960" imgH="228600" progId="Equation.DSMT4">
                  <p:embed/>
                  <p:pic>
                    <p:nvPicPr>
                      <p:cNvPr id="5" name="Object 4">
                        <a:extLst>
                          <a:ext uri="{FF2B5EF4-FFF2-40B4-BE49-F238E27FC236}">
                            <a16:creationId xmlns:a16="http://schemas.microsoft.com/office/drawing/2014/main" id="{C38D8588-74E9-440D-B89A-9D747066A8EE}"/>
                          </a:ext>
                        </a:extLst>
                      </p:cNvPr>
                      <p:cNvPicPr/>
                      <p:nvPr/>
                    </p:nvPicPr>
                    <p:blipFill>
                      <a:blip r:embed="rId23"/>
                      <a:stretch>
                        <a:fillRect/>
                      </a:stretch>
                    </p:blipFill>
                    <p:spPr>
                      <a:xfrm>
                        <a:off x="1740553" y="4195265"/>
                        <a:ext cx="579164" cy="453259"/>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7">
            <p14:nvContentPartPr>
              <p14:cNvPr id="78" name="Ink 77">
                <a:extLst>
                  <a:ext uri="{FF2B5EF4-FFF2-40B4-BE49-F238E27FC236}">
                    <a16:creationId xmlns:a16="http://schemas.microsoft.com/office/drawing/2014/main" id="{4F5CEF51-D91A-4146-8F86-8229F49572D1}"/>
                  </a:ext>
                </a:extLst>
              </p14:cNvPr>
              <p14:cNvContentPartPr/>
              <p14:nvPr/>
            </p14:nvContentPartPr>
            <p14:xfrm>
              <a:off x="1566251" y="4152201"/>
              <a:ext cx="84600" cy="568800"/>
            </p14:xfrm>
          </p:contentPart>
        </mc:Choice>
        <mc:Fallback xmlns="">
          <p:pic>
            <p:nvPicPr>
              <p:cNvPr id="78" name="Ink 77">
                <a:extLst>
                  <a:ext uri="{FF2B5EF4-FFF2-40B4-BE49-F238E27FC236}">
                    <a16:creationId xmlns:a16="http://schemas.microsoft.com/office/drawing/2014/main" id="{4F5CEF51-D91A-4146-8F86-8229F49572D1}"/>
                  </a:ext>
                </a:extLst>
              </p:cNvPr>
              <p:cNvPicPr/>
              <p:nvPr/>
            </p:nvPicPr>
            <p:blipFill>
              <a:blip r:embed="rId25"/>
              <a:stretch>
                <a:fillRect/>
              </a:stretch>
            </p:blipFill>
            <p:spPr>
              <a:xfrm>
                <a:off x="1548251" y="4134201"/>
                <a:ext cx="120240" cy="604440"/>
              </a:xfrm>
              <a:prstGeom prst="rect">
                <a:avLst/>
              </a:prstGeom>
            </p:spPr>
          </p:pic>
        </mc:Fallback>
      </mc:AlternateContent>
    </p:spTree>
    <p:extLst>
      <p:ext uri="{BB962C8B-B14F-4D97-AF65-F5344CB8AC3E}">
        <p14:creationId xmlns:p14="http://schemas.microsoft.com/office/powerpoint/2010/main" val="141845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64"/>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67"/>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6" grpId="0"/>
      <p:bldP spid="28" grpId="0" animBg="1"/>
      <p:bldP spid="30" grpId="0" animBg="1"/>
      <p:bldP spid="31" grpId="0" animBg="1"/>
      <p:bldP spid="33" grpId="0" animBg="1"/>
      <p:bldP spid="37" grpId="0" animBg="1"/>
      <p:bldP spid="40" grpId="0"/>
      <p:bldP spid="7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F5187CC-71E1-4403-B6BD-65BD87723677}"/>
              </a:ext>
            </a:extLst>
          </p:cNvPr>
          <p:cNvPicPr>
            <a:picLocks noChangeAspect="1"/>
          </p:cNvPicPr>
          <p:nvPr/>
        </p:nvPicPr>
        <p:blipFill>
          <a:blip r:embed="rId2"/>
          <a:stretch>
            <a:fillRect/>
          </a:stretch>
        </p:blipFill>
        <p:spPr>
          <a:xfrm>
            <a:off x="347255" y="1545319"/>
            <a:ext cx="4076700" cy="3467100"/>
          </a:xfrm>
          <a:prstGeom prst="rect">
            <a:avLst/>
          </a:prstGeom>
        </p:spPr>
      </p:pic>
      <p:sp>
        <p:nvSpPr>
          <p:cNvPr id="20" name="Title 1">
            <a:extLst>
              <a:ext uri="{FF2B5EF4-FFF2-40B4-BE49-F238E27FC236}">
                <a16:creationId xmlns:a16="http://schemas.microsoft.com/office/drawing/2014/main" id="{0326C072-6F80-4296-B228-0BA672F69E63}"/>
              </a:ext>
            </a:extLst>
          </p:cNvPr>
          <p:cNvSpPr txBox="1">
            <a:spLocks/>
          </p:cNvSpPr>
          <p:nvPr/>
        </p:nvSpPr>
        <p:spPr>
          <a:xfrm>
            <a:off x="5029501" y="115846"/>
            <a:ext cx="1804933" cy="68328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Current</a:t>
            </a:r>
            <a:endParaRPr lang="en-US" sz="3600" b="1" u="sng" dirty="0">
              <a:latin typeface="+mn-lt"/>
            </a:endParaRPr>
          </a:p>
        </p:txBody>
      </p:sp>
      <p:sp>
        <p:nvSpPr>
          <p:cNvPr id="41" name="TextBox 40">
            <a:extLst>
              <a:ext uri="{FF2B5EF4-FFF2-40B4-BE49-F238E27FC236}">
                <a16:creationId xmlns:a16="http://schemas.microsoft.com/office/drawing/2014/main" id="{4F28ED29-D11E-440D-B29E-67B5517C1DBB}"/>
              </a:ext>
            </a:extLst>
          </p:cNvPr>
          <p:cNvSpPr txBox="1"/>
          <p:nvPr/>
        </p:nvSpPr>
        <p:spPr>
          <a:xfrm>
            <a:off x="492873" y="848898"/>
            <a:ext cx="11322256" cy="646331"/>
          </a:xfrm>
          <a:prstGeom prst="rect">
            <a:avLst/>
          </a:prstGeom>
          <a:noFill/>
        </p:spPr>
        <p:txBody>
          <a:bodyPr wrap="square" rtlCol="0">
            <a:spAutoFit/>
          </a:bodyPr>
          <a:lstStyle/>
          <a:p>
            <a:r>
              <a:rPr lang="en-US"/>
              <a:t>As a prelude to getting the current, let’s consider how this electron moves within the resistor.  As mentioned, it will bounce around off impurities as it is slowly dragged along by the electric field.  </a:t>
            </a:r>
            <a:endParaRPr lang="en-US" dirty="0"/>
          </a:p>
        </p:txBody>
      </p:sp>
      <p:sp>
        <p:nvSpPr>
          <p:cNvPr id="24" name="TextBox 23">
            <a:extLst>
              <a:ext uri="{FF2B5EF4-FFF2-40B4-BE49-F238E27FC236}">
                <a16:creationId xmlns:a16="http://schemas.microsoft.com/office/drawing/2014/main" id="{820508A6-B1B2-4863-8878-29DF5A96DBC1}"/>
              </a:ext>
            </a:extLst>
          </p:cNvPr>
          <p:cNvSpPr txBox="1"/>
          <p:nvPr/>
        </p:nvSpPr>
        <p:spPr>
          <a:xfrm>
            <a:off x="6395156" y="1891109"/>
            <a:ext cx="5383709" cy="830997"/>
          </a:xfrm>
          <a:prstGeom prst="rect">
            <a:avLst/>
          </a:prstGeom>
          <a:noFill/>
        </p:spPr>
        <p:txBody>
          <a:bodyPr wrap="square" rtlCol="0">
            <a:spAutoFit/>
          </a:bodyPr>
          <a:lstStyle/>
          <a:p>
            <a:r>
              <a:rPr lang="en-US" sz="1600" dirty="0"/>
              <a:t>It will generally accelerate against the direction of the field of course, but it will never pick up much speed because of the frequent collisions it makes with </a:t>
            </a:r>
            <a:r>
              <a:rPr lang="en-US" sz="1600"/>
              <a:t>the impurities </a:t>
            </a:r>
            <a:r>
              <a:rPr lang="en-US" sz="1600" dirty="0"/>
              <a:t>in the resistor.   </a:t>
            </a:r>
          </a:p>
        </p:txBody>
      </p:sp>
      <p:sp>
        <p:nvSpPr>
          <p:cNvPr id="25" name="TextBox 24">
            <a:extLst>
              <a:ext uri="{FF2B5EF4-FFF2-40B4-BE49-F238E27FC236}">
                <a16:creationId xmlns:a16="http://schemas.microsoft.com/office/drawing/2014/main" id="{D416D4E2-DCC3-43BC-824E-B02A013F9998}"/>
              </a:ext>
            </a:extLst>
          </p:cNvPr>
          <p:cNvSpPr txBox="1"/>
          <p:nvPr/>
        </p:nvSpPr>
        <p:spPr>
          <a:xfrm>
            <a:off x="6397849" y="2845960"/>
            <a:ext cx="5010089" cy="584775"/>
          </a:xfrm>
          <a:prstGeom prst="rect">
            <a:avLst/>
          </a:prstGeom>
          <a:noFill/>
        </p:spPr>
        <p:txBody>
          <a:bodyPr wrap="none" rtlCol="0">
            <a:spAutoFit/>
          </a:bodyPr>
          <a:lstStyle/>
          <a:p>
            <a:r>
              <a:rPr lang="en-US" sz="1600" dirty="0"/>
              <a:t>So it will basically drift along at a constant rate (speed</a:t>
            </a:r>
            <a:r>
              <a:rPr lang="en-US" sz="1600"/>
              <a:t>), v</a:t>
            </a:r>
            <a:r>
              <a:rPr lang="en-US" sz="1600" baseline="-25000"/>
              <a:t>d</a:t>
            </a:r>
            <a:r>
              <a:rPr lang="en-US" sz="1600"/>
              <a:t>.</a:t>
            </a:r>
            <a:endParaRPr lang="en-US" sz="1600" dirty="0"/>
          </a:p>
          <a:p>
            <a:r>
              <a:rPr lang="en-US" sz="1600"/>
              <a:t>Using a kinematics equation we can write this speed as:</a:t>
            </a:r>
            <a:endParaRPr lang="en-US" sz="1600" dirty="0"/>
          </a:p>
        </p:txBody>
      </p:sp>
      <p:graphicFrame>
        <p:nvGraphicFramePr>
          <p:cNvPr id="26" name="Object 25">
            <a:extLst>
              <a:ext uri="{FF2B5EF4-FFF2-40B4-BE49-F238E27FC236}">
                <a16:creationId xmlns:a16="http://schemas.microsoft.com/office/drawing/2014/main" id="{7D2165CE-3031-47FC-A5BB-A9BE24E0D799}"/>
              </a:ext>
            </a:extLst>
          </p:cNvPr>
          <p:cNvGraphicFramePr>
            <a:graphicFrameLocks noChangeAspect="1"/>
          </p:cNvGraphicFramePr>
          <p:nvPr>
            <p:extLst>
              <p:ext uri="{D42A27DB-BD31-4B8C-83A1-F6EECF244321}">
                <p14:modId xmlns:p14="http://schemas.microsoft.com/office/powerpoint/2010/main" val="2145105100"/>
              </p:ext>
            </p:extLst>
          </p:nvPr>
        </p:nvGraphicFramePr>
        <p:xfrm>
          <a:off x="6154001" y="3697288"/>
          <a:ext cx="1087438" cy="336550"/>
        </p:xfrm>
        <a:graphic>
          <a:graphicData uri="http://schemas.openxmlformats.org/presentationml/2006/ole">
            <mc:AlternateContent xmlns:mc="http://schemas.openxmlformats.org/markup-compatibility/2006">
              <mc:Choice xmlns:v="urn:schemas-microsoft-com:vml" Requires="v">
                <p:oleObj name="Equation" r:id="rId3" imgW="736560" imgH="228600" progId="Equation.DSMT4">
                  <p:embed/>
                </p:oleObj>
              </mc:Choice>
              <mc:Fallback>
                <p:oleObj name="Equation" r:id="rId3" imgW="736560" imgH="228600" progId="Equation.DSMT4">
                  <p:embed/>
                  <p:pic>
                    <p:nvPicPr>
                      <p:cNvPr id="70" name="Object 69">
                        <a:extLst>
                          <a:ext uri="{FF2B5EF4-FFF2-40B4-BE49-F238E27FC236}">
                            <a16:creationId xmlns:a16="http://schemas.microsoft.com/office/drawing/2014/main" id="{BF25780E-F46B-46DE-B50F-CF3F69B87C91}"/>
                          </a:ext>
                        </a:extLst>
                      </p:cNvPr>
                      <p:cNvPicPr/>
                      <p:nvPr/>
                    </p:nvPicPr>
                    <p:blipFill>
                      <a:blip r:embed="rId4"/>
                      <a:stretch>
                        <a:fillRect/>
                      </a:stretch>
                    </p:blipFill>
                    <p:spPr>
                      <a:xfrm>
                        <a:off x="6154001" y="3697288"/>
                        <a:ext cx="1087438" cy="336550"/>
                      </a:xfrm>
                      <a:prstGeom prst="rect">
                        <a:avLst/>
                      </a:prstGeom>
                    </p:spPr>
                  </p:pic>
                </p:oleObj>
              </mc:Fallback>
            </mc:AlternateContent>
          </a:graphicData>
        </a:graphic>
      </p:graphicFrame>
      <p:graphicFrame>
        <p:nvGraphicFramePr>
          <p:cNvPr id="27" name="Object 26">
            <a:extLst>
              <a:ext uri="{FF2B5EF4-FFF2-40B4-BE49-F238E27FC236}">
                <a16:creationId xmlns:a16="http://schemas.microsoft.com/office/drawing/2014/main" id="{63D9C14D-7891-4BB8-9EF3-335C59EFF69D}"/>
              </a:ext>
            </a:extLst>
          </p:cNvPr>
          <p:cNvGraphicFramePr>
            <a:graphicFrameLocks noChangeAspect="1"/>
          </p:cNvGraphicFramePr>
          <p:nvPr>
            <p:extLst>
              <p:ext uri="{D42A27DB-BD31-4B8C-83A1-F6EECF244321}">
                <p14:modId xmlns:p14="http://schemas.microsoft.com/office/powerpoint/2010/main" val="1030350765"/>
              </p:ext>
            </p:extLst>
          </p:nvPr>
        </p:nvGraphicFramePr>
        <p:xfrm>
          <a:off x="5976952" y="6002338"/>
          <a:ext cx="1333500" cy="581025"/>
        </p:xfrm>
        <a:graphic>
          <a:graphicData uri="http://schemas.openxmlformats.org/presentationml/2006/ole">
            <mc:AlternateContent xmlns:mc="http://schemas.openxmlformats.org/markup-compatibility/2006">
              <mc:Choice xmlns:v="urn:schemas-microsoft-com:vml" Requires="v">
                <p:oleObj name="Equation" r:id="rId5" imgW="901440" imgH="393480" progId="Equation.DSMT4">
                  <p:embed/>
                </p:oleObj>
              </mc:Choice>
              <mc:Fallback>
                <p:oleObj name="Equation" r:id="rId5" imgW="901440" imgH="393480" progId="Equation.DSMT4">
                  <p:embed/>
                  <p:pic>
                    <p:nvPicPr>
                      <p:cNvPr id="71" name="Object 70">
                        <a:extLst>
                          <a:ext uri="{FF2B5EF4-FFF2-40B4-BE49-F238E27FC236}">
                            <a16:creationId xmlns:a16="http://schemas.microsoft.com/office/drawing/2014/main" id="{342F3C8F-47A8-40A3-82F8-6E8FBC74BA4C}"/>
                          </a:ext>
                        </a:extLst>
                      </p:cNvPr>
                      <p:cNvPicPr/>
                      <p:nvPr/>
                    </p:nvPicPr>
                    <p:blipFill>
                      <a:blip r:embed="rId6"/>
                      <a:stretch>
                        <a:fillRect/>
                      </a:stretch>
                    </p:blipFill>
                    <p:spPr>
                      <a:xfrm>
                        <a:off x="5976952" y="6002338"/>
                        <a:ext cx="1333500" cy="581025"/>
                      </a:xfrm>
                      <a:prstGeom prst="rect">
                        <a:avLst/>
                      </a:prstGeom>
                    </p:spPr>
                  </p:pic>
                </p:oleObj>
              </mc:Fallback>
            </mc:AlternateContent>
          </a:graphicData>
        </a:graphic>
      </p:graphicFrame>
      <p:cxnSp>
        <p:nvCxnSpPr>
          <p:cNvPr id="28" name="Connector: Curved 27">
            <a:extLst>
              <a:ext uri="{FF2B5EF4-FFF2-40B4-BE49-F238E27FC236}">
                <a16:creationId xmlns:a16="http://schemas.microsoft.com/office/drawing/2014/main" id="{E2334994-85C8-4C92-8F14-B776CFF9A1D1}"/>
              </a:ext>
            </a:extLst>
          </p:cNvPr>
          <p:cNvCxnSpPr>
            <a:cxnSpLocks/>
          </p:cNvCxnSpPr>
          <p:nvPr/>
        </p:nvCxnSpPr>
        <p:spPr>
          <a:xfrm rot="5400000" flipH="1" flipV="1">
            <a:off x="6118294" y="4143983"/>
            <a:ext cx="689680" cy="483337"/>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ctor: Curved 28">
            <a:extLst>
              <a:ext uri="{FF2B5EF4-FFF2-40B4-BE49-F238E27FC236}">
                <a16:creationId xmlns:a16="http://schemas.microsoft.com/office/drawing/2014/main" id="{62CD57C1-CA8A-4C05-A79F-0A40809B84FB}"/>
              </a:ext>
            </a:extLst>
          </p:cNvPr>
          <p:cNvCxnSpPr>
            <a:cxnSpLocks/>
          </p:cNvCxnSpPr>
          <p:nvPr/>
        </p:nvCxnSpPr>
        <p:spPr>
          <a:xfrm rot="16200000" flipV="1">
            <a:off x="6959063" y="4076722"/>
            <a:ext cx="849636" cy="670182"/>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nector: Curved 29">
            <a:extLst>
              <a:ext uri="{FF2B5EF4-FFF2-40B4-BE49-F238E27FC236}">
                <a16:creationId xmlns:a16="http://schemas.microsoft.com/office/drawing/2014/main" id="{34FD1F89-C1B0-4023-85A3-0595B2D63A36}"/>
              </a:ext>
            </a:extLst>
          </p:cNvPr>
          <p:cNvCxnSpPr>
            <a:cxnSpLocks/>
          </p:cNvCxnSpPr>
          <p:nvPr/>
        </p:nvCxnSpPr>
        <p:spPr>
          <a:xfrm rot="10800000">
            <a:off x="7184488" y="3909635"/>
            <a:ext cx="1250446" cy="221025"/>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C3F18D82-B427-4FE6-AEB5-3444BAC69EE4}"/>
              </a:ext>
            </a:extLst>
          </p:cNvPr>
          <p:cNvSpPr txBox="1"/>
          <p:nvPr/>
        </p:nvSpPr>
        <p:spPr>
          <a:xfrm>
            <a:off x="4525629" y="4785958"/>
            <a:ext cx="2715810" cy="1077218"/>
          </a:xfrm>
          <a:prstGeom prst="rect">
            <a:avLst/>
          </a:prstGeom>
          <a:noFill/>
        </p:spPr>
        <p:txBody>
          <a:bodyPr wrap="square" rtlCol="0">
            <a:spAutoFit/>
          </a:bodyPr>
          <a:lstStyle/>
          <a:p>
            <a:r>
              <a:rPr lang="en-US" sz="1600" dirty="0"/>
              <a:t>average initial velocity after a collision </a:t>
            </a:r>
            <a:r>
              <a:rPr lang="en-US" sz="1600"/>
              <a:t>is zero (because velocity is equally likely to point in any direction).</a:t>
            </a:r>
            <a:endParaRPr lang="en-US" sz="1600" dirty="0"/>
          </a:p>
        </p:txBody>
      </p:sp>
      <p:sp>
        <p:nvSpPr>
          <p:cNvPr id="32" name="TextBox 31">
            <a:extLst>
              <a:ext uri="{FF2B5EF4-FFF2-40B4-BE49-F238E27FC236}">
                <a16:creationId xmlns:a16="http://schemas.microsoft.com/office/drawing/2014/main" id="{E161FCED-ABE6-41E2-99FB-06FF7CB3AE9F}"/>
              </a:ext>
            </a:extLst>
          </p:cNvPr>
          <p:cNvSpPr txBox="1"/>
          <p:nvPr/>
        </p:nvSpPr>
        <p:spPr>
          <a:xfrm>
            <a:off x="7184488" y="4843142"/>
            <a:ext cx="1993303" cy="338554"/>
          </a:xfrm>
          <a:prstGeom prst="rect">
            <a:avLst/>
          </a:prstGeom>
          <a:noFill/>
        </p:spPr>
        <p:txBody>
          <a:bodyPr wrap="none" rtlCol="0">
            <a:spAutoFit/>
          </a:bodyPr>
          <a:lstStyle/>
          <a:p>
            <a:r>
              <a:rPr lang="en-US" sz="1600" dirty="0"/>
              <a:t>acceleration given by:</a:t>
            </a:r>
            <a:endParaRPr lang="en-US" dirty="0"/>
          </a:p>
        </p:txBody>
      </p:sp>
      <p:graphicFrame>
        <p:nvGraphicFramePr>
          <p:cNvPr id="33" name="Object 32">
            <a:extLst>
              <a:ext uri="{FF2B5EF4-FFF2-40B4-BE49-F238E27FC236}">
                <a16:creationId xmlns:a16="http://schemas.microsoft.com/office/drawing/2014/main" id="{145ADB0C-9AC7-4159-A605-B2AA270E13C8}"/>
              </a:ext>
            </a:extLst>
          </p:cNvPr>
          <p:cNvGraphicFramePr>
            <a:graphicFrameLocks noChangeAspect="1"/>
          </p:cNvGraphicFramePr>
          <p:nvPr>
            <p:extLst>
              <p:ext uri="{D42A27DB-BD31-4B8C-83A1-F6EECF244321}">
                <p14:modId xmlns:p14="http://schemas.microsoft.com/office/powerpoint/2010/main" val="1995354519"/>
              </p:ext>
            </p:extLst>
          </p:nvPr>
        </p:nvGraphicFramePr>
        <p:xfrm>
          <a:off x="7318802" y="5222404"/>
          <a:ext cx="603370" cy="566802"/>
        </p:xfrm>
        <a:graphic>
          <a:graphicData uri="http://schemas.openxmlformats.org/presentationml/2006/ole">
            <mc:AlternateContent xmlns:mc="http://schemas.openxmlformats.org/markup-compatibility/2006">
              <mc:Choice xmlns:v="urn:schemas-microsoft-com:vml" Requires="v">
                <p:oleObj name="Equation" r:id="rId7" imgW="419040" imgH="393480" progId="Equation.DSMT4">
                  <p:embed/>
                </p:oleObj>
              </mc:Choice>
              <mc:Fallback>
                <p:oleObj name="Equation" r:id="rId7" imgW="419040" imgH="393480" progId="Equation.DSMT4">
                  <p:embed/>
                  <p:pic>
                    <p:nvPicPr>
                      <p:cNvPr id="82" name="Object 81">
                        <a:extLst>
                          <a:ext uri="{FF2B5EF4-FFF2-40B4-BE49-F238E27FC236}">
                            <a16:creationId xmlns:a16="http://schemas.microsoft.com/office/drawing/2014/main" id="{7C17FB82-3DE0-4BC6-93C2-9BB81F9C4BE1}"/>
                          </a:ext>
                        </a:extLst>
                      </p:cNvPr>
                      <p:cNvPicPr/>
                      <p:nvPr/>
                    </p:nvPicPr>
                    <p:blipFill>
                      <a:blip r:embed="rId8"/>
                      <a:stretch>
                        <a:fillRect/>
                      </a:stretch>
                    </p:blipFill>
                    <p:spPr>
                      <a:xfrm>
                        <a:off x="7318802" y="5222404"/>
                        <a:ext cx="603370" cy="566802"/>
                      </a:xfrm>
                      <a:prstGeom prst="rect">
                        <a:avLst/>
                      </a:prstGeom>
                    </p:spPr>
                  </p:pic>
                </p:oleObj>
              </mc:Fallback>
            </mc:AlternateContent>
          </a:graphicData>
        </a:graphic>
      </p:graphicFrame>
      <p:graphicFrame>
        <p:nvGraphicFramePr>
          <p:cNvPr id="34" name="Object 33">
            <a:extLst>
              <a:ext uri="{FF2B5EF4-FFF2-40B4-BE49-F238E27FC236}">
                <a16:creationId xmlns:a16="http://schemas.microsoft.com/office/drawing/2014/main" id="{E8684C07-F890-4295-BB9F-78BFE8B14117}"/>
              </a:ext>
            </a:extLst>
          </p:cNvPr>
          <p:cNvGraphicFramePr>
            <a:graphicFrameLocks noChangeAspect="1"/>
          </p:cNvGraphicFramePr>
          <p:nvPr>
            <p:extLst>
              <p:ext uri="{D42A27DB-BD31-4B8C-83A1-F6EECF244321}">
                <p14:modId xmlns:p14="http://schemas.microsoft.com/office/powerpoint/2010/main" val="322414298"/>
              </p:ext>
            </p:extLst>
          </p:nvPr>
        </p:nvGraphicFramePr>
        <p:xfrm>
          <a:off x="7922172" y="5228980"/>
          <a:ext cx="512762" cy="566737"/>
        </p:xfrm>
        <a:graphic>
          <a:graphicData uri="http://schemas.openxmlformats.org/presentationml/2006/ole">
            <mc:AlternateContent xmlns:mc="http://schemas.openxmlformats.org/markup-compatibility/2006">
              <mc:Choice xmlns:v="urn:schemas-microsoft-com:vml" Requires="v">
                <p:oleObj name="Equation" r:id="rId9" imgW="355320" imgH="393480" progId="Equation.DSMT4">
                  <p:embed/>
                </p:oleObj>
              </mc:Choice>
              <mc:Fallback>
                <p:oleObj name="Equation" r:id="rId9" imgW="355320" imgH="393480" progId="Equation.DSMT4">
                  <p:embed/>
                  <p:pic>
                    <p:nvPicPr>
                      <p:cNvPr id="83" name="Object 82">
                        <a:extLst>
                          <a:ext uri="{FF2B5EF4-FFF2-40B4-BE49-F238E27FC236}">
                            <a16:creationId xmlns:a16="http://schemas.microsoft.com/office/drawing/2014/main" id="{24C0357F-0808-4471-90A5-36C2A6A598BF}"/>
                          </a:ext>
                        </a:extLst>
                      </p:cNvPr>
                      <p:cNvPicPr/>
                      <p:nvPr/>
                    </p:nvPicPr>
                    <p:blipFill>
                      <a:blip r:embed="rId10"/>
                      <a:stretch>
                        <a:fillRect/>
                      </a:stretch>
                    </p:blipFill>
                    <p:spPr>
                      <a:xfrm>
                        <a:off x="7922172" y="5228980"/>
                        <a:ext cx="512762" cy="566737"/>
                      </a:xfrm>
                      <a:prstGeom prst="rect">
                        <a:avLst/>
                      </a:prstGeom>
                    </p:spPr>
                  </p:pic>
                </p:oleObj>
              </mc:Fallback>
            </mc:AlternateContent>
          </a:graphicData>
        </a:graphic>
      </p:graphicFrame>
      <p:sp>
        <p:nvSpPr>
          <p:cNvPr id="35" name="TextBox 34">
            <a:extLst>
              <a:ext uri="{FF2B5EF4-FFF2-40B4-BE49-F238E27FC236}">
                <a16:creationId xmlns:a16="http://schemas.microsoft.com/office/drawing/2014/main" id="{E4EF6101-943F-4DDE-9E3B-26CEF734D466}"/>
              </a:ext>
            </a:extLst>
          </p:cNvPr>
          <p:cNvSpPr txBox="1"/>
          <p:nvPr/>
        </p:nvSpPr>
        <p:spPr>
          <a:xfrm>
            <a:off x="8697722" y="3675987"/>
            <a:ext cx="3044009" cy="1077218"/>
          </a:xfrm>
          <a:prstGeom prst="rect">
            <a:avLst/>
          </a:prstGeom>
          <a:noFill/>
        </p:spPr>
        <p:txBody>
          <a:bodyPr wrap="square" rtlCol="0">
            <a:spAutoFit/>
          </a:bodyPr>
          <a:lstStyle/>
          <a:p>
            <a:r>
              <a:rPr lang="en-US" sz="1600" dirty="0"/>
              <a:t>average time in between collisions </a:t>
            </a:r>
          </a:p>
          <a:p>
            <a:r>
              <a:rPr lang="en-US" sz="1600" dirty="0"/>
              <a:t>is called τ.  This parameter must be looked up in table (or can calculate via other </a:t>
            </a:r>
            <a:r>
              <a:rPr lang="en-US" sz="1600"/>
              <a:t>means).  </a:t>
            </a:r>
            <a:endParaRPr lang="en-US" dirty="0"/>
          </a:p>
        </p:txBody>
      </p:sp>
      <p:sp>
        <p:nvSpPr>
          <p:cNvPr id="36" name="TextBox 35">
            <a:extLst>
              <a:ext uri="{FF2B5EF4-FFF2-40B4-BE49-F238E27FC236}">
                <a16:creationId xmlns:a16="http://schemas.microsoft.com/office/drawing/2014/main" id="{E5C6656C-1922-4D72-850E-1FFB02B17330}"/>
              </a:ext>
            </a:extLst>
          </p:cNvPr>
          <p:cNvSpPr txBox="1"/>
          <p:nvPr/>
        </p:nvSpPr>
        <p:spPr>
          <a:xfrm>
            <a:off x="5631583" y="6124354"/>
            <a:ext cx="388248" cy="338554"/>
          </a:xfrm>
          <a:prstGeom prst="rect">
            <a:avLst/>
          </a:prstGeom>
          <a:noFill/>
        </p:spPr>
        <p:txBody>
          <a:bodyPr wrap="none" rtlCol="0">
            <a:spAutoFit/>
          </a:bodyPr>
          <a:lstStyle/>
          <a:p>
            <a:r>
              <a:rPr lang="en-US" sz="1600" dirty="0"/>
              <a:t>So</a:t>
            </a:r>
            <a:endParaRPr lang="en-US" dirty="0"/>
          </a:p>
        </p:txBody>
      </p:sp>
      <p:cxnSp>
        <p:nvCxnSpPr>
          <p:cNvPr id="37" name="Straight Arrow Connector 36">
            <a:extLst>
              <a:ext uri="{FF2B5EF4-FFF2-40B4-BE49-F238E27FC236}">
                <a16:creationId xmlns:a16="http://schemas.microsoft.com/office/drawing/2014/main" id="{5F474F67-228A-4420-BE03-F5CFB9642AF4}"/>
              </a:ext>
            </a:extLst>
          </p:cNvPr>
          <p:cNvCxnSpPr/>
          <p:nvPr/>
        </p:nvCxnSpPr>
        <p:spPr>
          <a:xfrm>
            <a:off x="7341898" y="6293076"/>
            <a:ext cx="609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38" name="Object 37">
            <a:extLst>
              <a:ext uri="{FF2B5EF4-FFF2-40B4-BE49-F238E27FC236}">
                <a16:creationId xmlns:a16="http://schemas.microsoft.com/office/drawing/2014/main" id="{D9109341-F473-4584-B5BC-EEDF329F8B5A}"/>
              </a:ext>
            </a:extLst>
          </p:cNvPr>
          <p:cNvGraphicFramePr>
            <a:graphicFrameLocks noChangeAspect="1"/>
          </p:cNvGraphicFramePr>
          <p:nvPr>
            <p:extLst>
              <p:ext uri="{D42A27DB-BD31-4B8C-83A1-F6EECF244321}">
                <p14:modId xmlns:p14="http://schemas.microsoft.com/office/powerpoint/2010/main" val="1658470433"/>
              </p:ext>
            </p:extLst>
          </p:nvPr>
        </p:nvGraphicFramePr>
        <p:xfrm>
          <a:off x="8040702" y="6002338"/>
          <a:ext cx="920750" cy="581025"/>
        </p:xfrm>
        <a:graphic>
          <a:graphicData uri="http://schemas.openxmlformats.org/presentationml/2006/ole">
            <mc:AlternateContent xmlns:mc="http://schemas.openxmlformats.org/markup-compatibility/2006">
              <mc:Choice xmlns:v="urn:schemas-microsoft-com:vml" Requires="v">
                <p:oleObj name="Equation" r:id="rId11" imgW="622080" imgH="393480" progId="Equation.DSMT4">
                  <p:embed/>
                </p:oleObj>
              </mc:Choice>
              <mc:Fallback>
                <p:oleObj name="Equation" r:id="rId11" imgW="622080" imgH="393480" progId="Equation.DSMT4">
                  <p:embed/>
                  <p:pic>
                    <p:nvPicPr>
                      <p:cNvPr id="88" name="Object 87">
                        <a:extLst>
                          <a:ext uri="{FF2B5EF4-FFF2-40B4-BE49-F238E27FC236}">
                            <a16:creationId xmlns:a16="http://schemas.microsoft.com/office/drawing/2014/main" id="{82856EEB-60FD-4370-9725-EDD937D3BFDF}"/>
                          </a:ext>
                        </a:extLst>
                      </p:cNvPr>
                      <p:cNvPicPr/>
                      <p:nvPr/>
                    </p:nvPicPr>
                    <p:blipFill>
                      <a:blip r:embed="rId12"/>
                      <a:stretch>
                        <a:fillRect/>
                      </a:stretch>
                    </p:blipFill>
                    <p:spPr>
                      <a:xfrm>
                        <a:off x="8040702" y="6002338"/>
                        <a:ext cx="920750" cy="581025"/>
                      </a:xfrm>
                      <a:prstGeom prst="rect">
                        <a:avLst/>
                      </a:prstGeom>
                      <a:solidFill>
                        <a:srgbClr val="CCFFCC"/>
                      </a:solidFill>
                    </p:spPr>
                  </p:pic>
                </p:oleObj>
              </mc:Fallback>
            </mc:AlternateContent>
          </a:graphicData>
        </a:graphic>
      </p:graphicFrame>
      <p:sp>
        <p:nvSpPr>
          <p:cNvPr id="60" name="TextBox 59">
            <a:extLst>
              <a:ext uri="{FF2B5EF4-FFF2-40B4-BE49-F238E27FC236}">
                <a16:creationId xmlns:a16="http://schemas.microsoft.com/office/drawing/2014/main" id="{869DCA2A-F962-43D7-82FC-0D84B7B3BCFC}"/>
              </a:ext>
            </a:extLst>
          </p:cNvPr>
          <p:cNvSpPr txBox="1"/>
          <p:nvPr/>
        </p:nvSpPr>
        <p:spPr>
          <a:xfrm>
            <a:off x="9638463" y="5356073"/>
            <a:ext cx="2103268" cy="1323439"/>
          </a:xfrm>
          <a:prstGeom prst="rect">
            <a:avLst/>
          </a:prstGeom>
          <a:noFill/>
          <a:ln w="19050">
            <a:solidFill>
              <a:srgbClr val="7030A0"/>
            </a:solidFill>
          </a:ln>
        </p:spPr>
        <p:txBody>
          <a:bodyPr wrap="square">
            <a:spAutoFit/>
          </a:bodyPr>
          <a:lstStyle/>
          <a:p>
            <a:r>
              <a:rPr lang="en-US" sz="1600"/>
              <a:t>Note high resistance materials will have a small </a:t>
            </a:r>
            <a:r>
              <a:rPr lang="el-GR" sz="1600"/>
              <a:t>τ</a:t>
            </a:r>
            <a:r>
              <a:rPr lang="en-US" sz="1600"/>
              <a:t>, and low resistance materials will have a large </a:t>
            </a:r>
            <a:r>
              <a:rPr lang="el-GR" sz="1600"/>
              <a:t>τ</a:t>
            </a:r>
            <a:r>
              <a:rPr lang="en-US" sz="1600"/>
              <a:t>.</a:t>
            </a:r>
          </a:p>
        </p:txBody>
      </p:sp>
    </p:spTree>
    <p:extLst>
      <p:ext uri="{BB962C8B-B14F-4D97-AF65-F5344CB8AC3E}">
        <p14:creationId xmlns:p14="http://schemas.microsoft.com/office/powerpoint/2010/main" val="4200718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500"/>
                                        <p:tgtEl>
                                          <p:spTgt spid="32"/>
                                        </p:tgtEl>
                                      </p:cBhvr>
                                    </p:animEffect>
                                  </p:childTnLst>
                                </p:cTn>
                              </p:par>
                              <p:par>
                                <p:cTn id="31" presetID="10" presetClass="entr" presetSubtype="0"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500"/>
                                        <p:tgtEl>
                                          <p:spTgt spid="33"/>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34"/>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36"/>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27"/>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37"/>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38"/>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60"/>
                                        </p:tgtEl>
                                        <p:attrNameLst>
                                          <p:attrName>style.visibility</p:attrName>
                                        </p:attrNameLst>
                                      </p:cBhvr>
                                      <p:to>
                                        <p:strVal val="visible"/>
                                      </p:to>
                                    </p:set>
                                    <p:animEffect transition="in" filter="fade">
                                      <p:cBhvr>
                                        <p:cTn id="6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31" grpId="0"/>
      <p:bldP spid="32" grpId="0"/>
      <p:bldP spid="35" grpId="0"/>
      <p:bldP spid="36" grpId="0"/>
      <p:bldP spid="6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Object 63">
            <a:extLst>
              <a:ext uri="{FF2B5EF4-FFF2-40B4-BE49-F238E27FC236}">
                <a16:creationId xmlns:a16="http://schemas.microsoft.com/office/drawing/2014/main" id="{1D99449F-4A80-421D-857F-187127373557}"/>
              </a:ext>
            </a:extLst>
          </p:cNvPr>
          <p:cNvGraphicFramePr>
            <a:graphicFrameLocks noChangeAspect="1"/>
          </p:cNvGraphicFramePr>
          <p:nvPr>
            <p:extLst>
              <p:ext uri="{D42A27DB-BD31-4B8C-83A1-F6EECF244321}">
                <p14:modId xmlns:p14="http://schemas.microsoft.com/office/powerpoint/2010/main" val="1534389339"/>
              </p:ext>
            </p:extLst>
          </p:nvPr>
        </p:nvGraphicFramePr>
        <p:xfrm>
          <a:off x="539553" y="2232427"/>
          <a:ext cx="3745231" cy="2900869"/>
        </p:xfrm>
        <a:graphic>
          <a:graphicData uri="http://schemas.openxmlformats.org/presentationml/2006/ole">
            <mc:AlternateContent xmlns:mc="http://schemas.openxmlformats.org/markup-compatibility/2006">
              <mc:Choice xmlns:v="urn:schemas-microsoft-com:vml" Requires="v">
                <p:oleObj name="Bitmap Image" r:id="rId2" imgW="4183560" imgH="3238560" progId="Paint.Picture">
                  <p:embed/>
                </p:oleObj>
              </mc:Choice>
              <mc:Fallback>
                <p:oleObj name="Bitmap Image" r:id="rId2" imgW="4183560" imgH="3238560" progId="Paint.Picture">
                  <p:embed/>
                  <p:pic>
                    <p:nvPicPr>
                      <p:cNvPr id="39" name="Object 38">
                        <a:extLst>
                          <a:ext uri="{FF2B5EF4-FFF2-40B4-BE49-F238E27FC236}">
                            <a16:creationId xmlns:a16="http://schemas.microsoft.com/office/drawing/2014/main" id="{76817695-3A13-4B46-BAB3-83BA76F33D76}"/>
                          </a:ext>
                        </a:extLst>
                      </p:cNvPr>
                      <p:cNvPicPr>
                        <a:picLocks noChangeAspect="1" noChangeArrowheads="1"/>
                      </p:cNvPicPr>
                      <p:nvPr/>
                    </p:nvPicPr>
                    <p:blipFill>
                      <a:blip r:embed="rId3"/>
                      <a:srcRect/>
                      <a:stretch>
                        <a:fillRect/>
                      </a:stretch>
                    </p:blipFill>
                    <p:spPr bwMode="auto">
                      <a:xfrm>
                        <a:off x="539553" y="2232427"/>
                        <a:ext cx="3745231" cy="2900869"/>
                      </a:xfrm>
                      <a:prstGeom prst="rect">
                        <a:avLst/>
                      </a:prstGeom>
                      <a:noFill/>
                    </p:spPr>
                  </p:pic>
                </p:oleObj>
              </mc:Fallback>
            </mc:AlternateContent>
          </a:graphicData>
        </a:graphic>
      </p:graphicFrame>
      <p:sp>
        <p:nvSpPr>
          <p:cNvPr id="2" name="Title 1">
            <a:extLst>
              <a:ext uri="{FF2B5EF4-FFF2-40B4-BE49-F238E27FC236}">
                <a16:creationId xmlns:a16="http://schemas.microsoft.com/office/drawing/2014/main" id="{FF9F66CB-F639-47F0-8B2E-AF7AB5C24FD4}"/>
              </a:ext>
            </a:extLst>
          </p:cNvPr>
          <p:cNvSpPr txBox="1">
            <a:spLocks/>
          </p:cNvSpPr>
          <p:nvPr/>
        </p:nvSpPr>
        <p:spPr>
          <a:xfrm>
            <a:off x="4876800" y="316162"/>
            <a:ext cx="1684338" cy="567289"/>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Current</a:t>
            </a:r>
            <a:endParaRPr lang="en-US" sz="3600" b="1" u="sng" dirty="0">
              <a:latin typeface="+mn-lt"/>
            </a:endParaRPr>
          </a:p>
        </p:txBody>
      </p:sp>
      <p:sp>
        <p:nvSpPr>
          <p:cNvPr id="3" name="TextBox 2">
            <a:extLst>
              <a:ext uri="{FF2B5EF4-FFF2-40B4-BE49-F238E27FC236}">
                <a16:creationId xmlns:a16="http://schemas.microsoft.com/office/drawing/2014/main" id="{DE4663A7-AC62-40B3-849C-0C5D6F44B43B}"/>
              </a:ext>
            </a:extLst>
          </p:cNvPr>
          <p:cNvSpPr txBox="1"/>
          <p:nvPr/>
        </p:nvSpPr>
        <p:spPr>
          <a:xfrm>
            <a:off x="539553" y="1057496"/>
            <a:ext cx="10800528" cy="584775"/>
          </a:xfrm>
          <a:prstGeom prst="rect">
            <a:avLst/>
          </a:prstGeom>
          <a:noFill/>
        </p:spPr>
        <p:txBody>
          <a:bodyPr wrap="square" rtlCol="0">
            <a:spAutoFit/>
          </a:bodyPr>
          <a:lstStyle/>
          <a:p>
            <a:r>
              <a:rPr lang="en-US" sz="1600"/>
              <a:t>Now that we have a formula for the drift speed of the electrons, we can get a formula for the current.  Consider a bunch of electrons in a wire flowing right with drift velocity v</a:t>
            </a:r>
            <a:r>
              <a:rPr lang="en-US" sz="1600" baseline="-25000"/>
              <a:t>d</a:t>
            </a:r>
            <a:r>
              <a:rPr lang="en-US" sz="1600"/>
              <a:t>.  </a:t>
            </a:r>
          </a:p>
        </p:txBody>
      </p:sp>
      <p:graphicFrame>
        <p:nvGraphicFramePr>
          <p:cNvPr id="4" name="Object 3">
            <a:extLst>
              <a:ext uri="{FF2B5EF4-FFF2-40B4-BE49-F238E27FC236}">
                <a16:creationId xmlns:a16="http://schemas.microsoft.com/office/drawing/2014/main" id="{D57D7638-F3E2-4554-AFE4-97A589E0CDA8}"/>
              </a:ext>
            </a:extLst>
          </p:cNvPr>
          <p:cNvGraphicFramePr>
            <a:graphicFrameLocks noChangeAspect="1"/>
          </p:cNvGraphicFramePr>
          <p:nvPr>
            <p:extLst>
              <p:ext uri="{D42A27DB-BD31-4B8C-83A1-F6EECF244321}">
                <p14:modId xmlns:p14="http://schemas.microsoft.com/office/powerpoint/2010/main" val="1429760633"/>
              </p:ext>
            </p:extLst>
          </p:nvPr>
        </p:nvGraphicFramePr>
        <p:xfrm>
          <a:off x="6326981" y="6058611"/>
          <a:ext cx="661988" cy="555625"/>
        </p:xfrm>
        <a:graphic>
          <a:graphicData uri="http://schemas.openxmlformats.org/presentationml/2006/ole">
            <mc:AlternateContent xmlns:mc="http://schemas.openxmlformats.org/markup-compatibility/2006">
              <mc:Choice xmlns:v="urn:schemas-microsoft-com:vml" Requires="v">
                <p:oleObj name="Equation" r:id="rId4" imgW="469800" imgH="393480" progId="Equation.DSMT4">
                  <p:embed/>
                </p:oleObj>
              </mc:Choice>
              <mc:Fallback>
                <p:oleObj name="Equation" r:id="rId4" imgW="469800" imgH="393480" progId="Equation.DSMT4">
                  <p:embed/>
                  <p:pic>
                    <p:nvPicPr>
                      <p:cNvPr id="4" name="Object 3">
                        <a:extLst>
                          <a:ext uri="{FF2B5EF4-FFF2-40B4-BE49-F238E27FC236}">
                            <a16:creationId xmlns:a16="http://schemas.microsoft.com/office/drawing/2014/main" id="{D57D7638-F3E2-4554-AFE4-97A589E0CDA8}"/>
                          </a:ext>
                        </a:extLst>
                      </p:cNvPr>
                      <p:cNvPicPr/>
                      <p:nvPr/>
                    </p:nvPicPr>
                    <p:blipFill>
                      <a:blip r:embed="rId5"/>
                      <a:stretch>
                        <a:fillRect/>
                      </a:stretch>
                    </p:blipFill>
                    <p:spPr>
                      <a:xfrm>
                        <a:off x="6326981" y="6058611"/>
                        <a:ext cx="661988" cy="555625"/>
                      </a:xfrm>
                      <a:prstGeom prst="rect">
                        <a:avLst/>
                      </a:prstGeom>
                      <a:noFill/>
                    </p:spPr>
                  </p:pic>
                </p:oleObj>
              </mc:Fallback>
            </mc:AlternateContent>
          </a:graphicData>
        </a:graphic>
      </p:graphicFrame>
      <p:sp>
        <p:nvSpPr>
          <p:cNvPr id="7" name="Oval 6">
            <a:extLst>
              <a:ext uri="{FF2B5EF4-FFF2-40B4-BE49-F238E27FC236}">
                <a16:creationId xmlns:a16="http://schemas.microsoft.com/office/drawing/2014/main" id="{09C86310-86EF-4858-A475-D4BFA11E94E8}"/>
              </a:ext>
            </a:extLst>
          </p:cNvPr>
          <p:cNvSpPr/>
          <p:nvPr/>
        </p:nvSpPr>
        <p:spPr>
          <a:xfrm>
            <a:off x="1726240" y="2907849"/>
            <a:ext cx="188319" cy="176170"/>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5" name="Oval 14">
            <a:extLst>
              <a:ext uri="{FF2B5EF4-FFF2-40B4-BE49-F238E27FC236}">
                <a16:creationId xmlns:a16="http://schemas.microsoft.com/office/drawing/2014/main" id="{22BB4A28-296C-468A-A52C-0883C8344928}"/>
              </a:ext>
            </a:extLst>
          </p:cNvPr>
          <p:cNvSpPr/>
          <p:nvPr/>
        </p:nvSpPr>
        <p:spPr>
          <a:xfrm>
            <a:off x="1375672" y="3550979"/>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7" name="Oval 16">
            <a:extLst>
              <a:ext uri="{FF2B5EF4-FFF2-40B4-BE49-F238E27FC236}">
                <a16:creationId xmlns:a16="http://schemas.microsoft.com/office/drawing/2014/main" id="{7AEA7A9F-BEE2-4AB9-9193-B8F98D6B227A}"/>
              </a:ext>
            </a:extLst>
          </p:cNvPr>
          <p:cNvSpPr/>
          <p:nvPr/>
        </p:nvSpPr>
        <p:spPr>
          <a:xfrm>
            <a:off x="2596826" y="2835359"/>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8" name="Oval 17">
            <a:extLst>
              <a:ext uri="{FF2B5EF4-FFF2-40B4-BE49-F238E27FC236}">
                <a16:creationId xmlns:a16="http://schemas.microsoft.com/office/drawing/2014/main" id="{AAEF9503-ADA0-4653-BA4C-1A5EC256F010}"/>
              </a:ext>
            </a:extLst>
          </p:cNvPr>
          <p:cNvSpPr/>
          <p:nvPr/>
        </p:nvSpPr>
        <p:spPr>
          <a:xfrm>
            <a:off x="1010241" y="3283406"/>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20" name="Oval 19">
            <a:extLst>
              <a:ext uri="{FF2B5EF4-FFF2-40B4-BE49-F238E27FC236}">
                <a16:creationId xmlns:a16="http://schemas.microsoft.com/office/drawing/2014/main" id="{2AB3CB87-AA5D-46C3-8FD0-5E240FB2197A}"/>
              </a:ext>
            </a:extLst>
          </p:cNvPr>
          <p:cNvSpPr/>
          <p:nvPr/>
        </p:nvSpPr>
        <p:spPr>
          <a:xfrm>
            <a:off x="1758873" y="2601533"/>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23" name="Oval 22">
            <a:extLst>
              <a:ext uri="{FF2B5EF4-FFF2-40B4-BE49-F238E27FC236}">
                <a16:creationId xmlns:a16="http://schemas.microsoft.com/office/drawing/2014/main" id="{68C1FFE6-617D-481F-A227-E4416C9F3B12}"/>
              </a:ext>
            </a:extLst>
          </p:cNvPr>
          <p:cNvSpPr/>
          <p:nvPr/>
        </p:nvSpPr>
        <p:spPr>
          <a:xfrm>
            <a:off x="858551" y="2809605"/>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36" name="Oval 35">
            <a:extLst>
              <a:ext uri="{FF2B5EF4-FFF2-40B4-BE49-F238E27FC236}">
                <a16:creationId xmlns:a16="http://schemas.microsoft.com/office/drawing/2014/main" id="{A3877774-1CCE-4CF7-A9E7-F84B09942754}"/>
              </a:ext>
            </a:extLst>
          </p:cNvPr>
          <p:cNvSpPr/>
          <p:nvPr/>
        </p:nvSpPr>
        <p:spPr>
          <a:xfrm>
            <a:off x="1978628" y="3210097"/>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39" name="Oval 38">
            <a:extLst>
              <a:ext uri="{FF2B5EF4-FFF2-40B4-BE49-F238E27FC236}">
                <a16:creationId xmlns:a16="http://schemas.microsoft.com/office/drawing/2014/main" id="{91E3E650-C854-4ED1-9C3D-7C9F393FC951}"/>
              </a:ext>
            </a:extLst>
          </p:cNvPr>
          <p:cNvSpPr/>
          <p:nvPr/>
        </p:nvSpPr>
        <p:spPr>
          <a:xfrm>
            <a:off x="2412169" y="3634510"/>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40" name="Oval 39">
            <a:extLst>
              <a:ext uri="{FF2B5EF4-FFF2-40B4-BE49-F238E27FC236}">
                <a16:creationId xmlns:a16="http://schemas.microsoft.com/office/drawing/2014/main" id="{166425F7-BA59-4CD3-9B5D-EFF4F000083C}"/>
              </a:ext>
            </a:extLst>
          </p:cNvPr>
          <p:cNvSpPr/>
          <p:nvPr/>
        </p:nvSpPr>
        <p:spPr>
          <a:xfrm>
            <a:off x="3087336" y="3623985"/>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41" name="Oval 40">
            <a:extLst>
              <a:ext uri="{FF2B5EF4-FFF2-40B4-BE49-F238E27FC236}">
                <a16:creationId xmlns:a16="http://schemas.microsoft.com/office/drawing/2014/main" id="{20F16C2D-3814-433F-AEA9-ED17FE73DF4B}"/>
              </a:ext>
            </a:extLst>
          </p:cNvPr>
          <p:cNvSpPr/>
          <p:nvPr/>
        </p:nvSpPr>
        <p:spPr>
          <a:xfrm>
            <a:off x="1347520" y="2835235"/>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42" name="Oval 41">
            <a:extLst>
              <a:ext uri="{FF2B5EF4-FFF2-40B4-BE49-F238E27FC236}">
                <a16:creationId xmlns:a16="http://schemas.microsoft.com/office/drawing/2014/main" id="{2E16814A-A9B7-4E0B-8D48-719A0939724B}"/>
              </a:ext>
            </a:extLst>
          </p:cNvPr>
          <p:cNvSpPr/>
          <p:nvPr/>
        </p:nvSpPr>
        <p:spPr>
          <a:xfrm>
            <a:off x="3120476" y="2905387"/>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43" name="Oval 42">
            <a:extLst>
              <a:ext uri="{FF2B5EF4-FFF2-40B4-BE49-F238E27FC236}">
                <a16:creationId xmlns:a16="http://schemas.microsoft.com/office/drawing/2014/main" id="{520F669F-FC7A-468E-A362-BF30233BA5CE}"/>
              </a:ext>
            </a:extLst>
          </p:cNvPr>
          <p:cNvSpPr/>
          <p:nvPr/>
        </p:nvSpPr>
        <p:spPr>
          <a:xfrm>
            <a:off x="3302311" y="3217367"/>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44" name="Oval 43">
            <a:extLst>
              <a:ext uri="{FF2B5EF4-FFF2-40B4-BE49-F238E27FC236}">
                <a16:creationId xmlns:a16="http://schemas.microsoft.com/office/drawing/2014/main" id="{BCA90791-5E6B-445C-B04D-6C6E864F692D}"/>
              </a:ext>
            </a:extLst>
          </p:cNvPr>
          <p:cNvSpPr/>
          <p:nvPr/>
        </p:nvSpPr>
        <p:spPr>
          <a:xfrm>
            <a:off x="3216629" y="2509843"/>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82" name="Rectangle 81">
            <a:extLst>
              <a:ext uri="{FF2B5EF4-FFF2-40B4-BE49-F238E27FC236}">
                <a16:creationId xmlns:a16="http://schemas.microsoft.com/office/drawing/2014/main" id="{214075B5-4B42-4903-9F73-4E49898134A7}"/>
              </a:ext>
            </a:extLst>
          </p:cNvPr>
          <p:cNvSpPr/>
          <p:nvPr/>
        </p:nvSpPr>
        <p:spPr>
          <a:xfrm>
            <a:off x="5540983" y="1652901"/>
            <a:ext cx="6492132" cy="338554"/>
          </a:xfrm>
          <a:prstGeom prst="rect">
            <a:avLst/>
          </a:prstGeom>
        </p:spPr>
        <p:txBody>
          <a:bodyPr wrap="square">
            <a:spAutoFit/>
          </a:bodyPr>
          <a:lstStyle/>
          <a:p>
            <a:r>
              <a:rPr lang="en-US" sz="1600"/>
              <a:t>A short time </a:t>
            </a:r>
            <a:r>
              <a:rPr lang="el-GR" sz="1600"/>
              <a:t>Δ</a:t>
            </a:r>
            <a:r>
              <a:rPr lang="en-US" sz="1600"/>
              <a:t>t later, these electrons will have drifted right a distance v</a:t>
            </a:r>
            <a:r>
              <a:rPr lang="en-US" sz="1600" baseline="-25000"/>
              <a:t>d</a:t>
            </a:r>
            <a:r>
              <a:rPr lang="el-GR" sz="1600"/>
              <a:t>Δ</a:t>
            </a:r>
            <a:r>
              <a:rPr lang="en-US" sz="1600"/>
              <a:t>t. </a:t>
            </a:r>
            <a:endParaRPr lang="en-US" sz="1600" dirty="0"/>
          </a:p>
        </p:txBody>
      </p:sp>
      <p:sp>
        <p:nvSpPr>
          <p:cNvPr id="83" name="TextBox 82">
            <a:extLst>
              <a:ext uri="{FF2B5EF4-FFF2-40B4-BE49-F238E27FC236}">
                <a16:creationId xmlns:a16="http://schemas.microsoft.com/office/drawing/2014/main" id="{07C84726-08AF-4C31-97A1-A8EEA473A48A}"/>
              </a:ext>
            </a:extLst>
          </p:cNvPr>
          <p:cNvSpPr txBox="1"/>
          <p:nvPr/>
        </p:nvSpPr>
        <p:spPr>
          <a:xfrm>
            <a:off x="2699672" y="2929805"/>
            <a:ext cx="366767" cy="369332"/>
          </a:xfrm>
          <a:prstGeom prst="rect">
            <a:avLst/>
          </a:prstGeom>
          <a:noFill/>
        </p:spPr>
        <p:txBody>
          <a:bodyPr wrap="none" rtlCol="0">
            <a:spAutoFit/>
          </a:bodyPr>
          <a:lstStyle/>
          <a:p>
            <a:r>
              <a:rPr lang="en-US">
                <a:solidFill>
                  <a:srgbClr val="00B050"/>
                </a:solidFill>
              </a:rPr>
              <a:t>v</a:t>
            </a:r>
            <a:r>
              <a:rPr lang="en-US" baseline="-25000">
                <a:solidFill>
                  <a:srgbClr val="00B050"/>
                </a:solidFill>
              </a:rPr>
              <a:t>d</a:t>
            </a:r>
            <a:endParaRPr lang="en-US" dirty="0">
              <a:solidFill>
                <a:srgbClr val="00B050"/>
              </a:solidFill>
            </a:endParaRPr>
          </a:p>
        </p:txBody>
      </p:sp>
      <p:cxnSp>
        <p:nvCxnSpPr>
          <p:cNvPr id="84" name="Straight Arrow Connector 83">
            <a:extLst>
              <a:ext uri="{FF2B5EF4-FFF2-40B4-BE49-F238E27FC236}">
                <a16:creationId xmlns:a16="http://schemas.microsoft.com/office/drawing/2014/main" id="{7388E36B-9A20-4AFB-AC53-E9A514FD34D1}"/>
              </a:ext>
            </a:extLst>
          </p:cNvPr>
          <p:cNvCxnSpPr>
            <a:cxnSpLocks/>
          </p:cNvCxnSpPr>
          <p:nvPr/>
        </p:nvCxnSpPr>
        <p:spPr>
          <a:xfrm>
            <a:off x="2342838" y="3351165"/>
            <a:ext cx="674368" cy="5915"/>
          </a:xfrm>
          <a:prstGeom prst="straightConnector1">
            <a:avLst/>
          </a:prstGeom>
          <a:ln>
            <a:solidFill>
              <a:srgbClr val="00B050"/>
            </a:solidFill>
            <a:tailEnd type="triangle"/>
          </a:ln>
        </p:spPr>
        <p:style>
          <a:lnRef idx="3">
            <a:schemeClr val="accent1"/>
          </a:lnRef>
          <a:fillRef idx="0">
            <a:schemeClr val="accent1"/>
          </a:fillRef>
          <a:effectRef idx="2">
            <a:schemeClr val="accent1"/>
          </a:effectRef>
          <a:fontRef idx="minor">
            <a:schemeClr val="tx1"/>
          </a:fontRef>
        </p:style>
      </p:cxnSp>
      <p:sp>
        <p:nvSpPr>
          <p:cNvPr id="101" name="TextBox 100">
            <a:extLst>
              <a:ext uri="{FF2B5EF4-FFF2-40B4-BE49-F238E27FC236}">
                <a16:creationId xmlns:a16="http://schemas.microsoft.com/office/drawing/2014/main" id="{CDF412CC-2178-4816-9603-7F841D6FAA42}"/>
              </a:ext>
            </a:extLst>
          </p:cNvPr>
          <p:cNvSpPr txBox="1"/>
          <p:nvPr/>
        </p:nvSpPr>
        <p:spPr>
          <a:xfrm>
            <a:off x="5583595" y="5661337"/>
            <a:ext cx="2611484" cy="338554"/>
          </a:xfrm>
          <a:prstGeom prst="rect">
            <a:avLst/>
          </a:prstGeom>
          <a:noFill/>
        </p:spPr>
        <p:txBody>
          <a:bodyPr wrap="none" rtlCol="0">
            <a:spAutoFit/>
          </a:bodyPr>
          <a:lstStyle/>
          <a:p>
            <a:r>
              <a:rPr lang="en-US" sz="1600" dirty="0"/>
              <a:t>And so the current would be:</a:t>
            </a:r>
            <a:endParaRPr lang="en-US" dirty="0"/>
          </a:p>
        </p:txBody>
      </p:sp>
      <p:graphicFrame>
        <p:nvGraphicFramePr>
          <p:cNvPr id="103" name="Object 102">
            <a:extLst>
              <a:ext uri="{FF2B5EF4-FFF2-40B4-BE49-F238E27FC236}">
                <a16:creationId xmlns:a16="http://schemas.microsoft.com/office/drawing/2014/main" id="{C9433E98-57B5-4679-B40D-1F5771486355}"/>
              </a:ext>
            </a:extLst>
          </p:cNvPr>
          <p:cNvGraphicFramePr>
            <a:graphicFrameLocks noChangeAspect="1"/>
          </p:cNvGraphicFramePr>
          <p:nvPr>
            <p:extLst>
              <p:ext uri="{D42A27DB-BD31-4B8C-83A1-F6EECF244321}">
                <p14:modId xmlns:p14="http://schemas.microsoft.com/office/powerpoint/2010/main" val="794367741"/>
              </p:ext>
            </p:extLst>
          </p:nvPr>
        </p:nvGraphicFramePr>
        <p:xfrm>
          <a:off x="7011988" y="6080125"/>
          <a:ext cx="1062037" cy="522288"/>
        </p:xfrm>
        <a:graphic>
          <a:graphicData uri="http://schemas.openxmlformats.org/presentationml/2006/ole">
            <mc:AlternateContent xmlns:mc="http://schemas.openxmlformats.org/markup-compatibility/2006">
              <mc:Choice xmlns:v="urn:schemas-microsoft-com:vml" Requires="v">
                <p:oleObj name="Equation" r:id="rId6" imgW="799920" imgH="393480" progId="Equation.DSMT4">
                  <p:embed/>
                </p:oleObj>
              </mc:Choice>
              <mc:Fallback>
                <p:oleObj name="Equation" r:id="rId6" imgW="799920" imgH="393480" progId="Equation.DSMT4">
                  <p:embed/>
                  <p:pic>
                    <p:nvPicPr>
                      <p:cNvPr id="103" name="Object 102">
                        <a:extLst>
                          <a:ext uri="{FF2B5EF4-FFF2-40B4-BE49-F238E27FC236}">
                            <a16:creationId xmlns:a16="http://schemas.microsoft.com/office/drawing/2014/main" id="{C9433E98-57B5-4679-B40D-1F5771486355}"/>
                          </a:ext>
                        </a:extLst>
                      </p:cNvPr>
                      <p:cNvPicPr/>
                      <p:nvPr/>
                    </p:nvPicPr>
                    <p:blipFill>
                      <a:blip r:embed="rId7"/>
                      <a:stretch>
                        <a:fillRect/>
                      </a:stretch>
                    </p:blipFill>
                    <p:spPr>
                      <a:xfrm>
                        <a:off x="7011988" y="6080125"/>
                        <a:ext cx="1062037" cy="522288"/>
                      </a:xfrm>
                      <a:prstGeom prst="rect">
                        <a:avLst/>
                      </a:prstGeom>
                    </p:spPr>
                  </p:pic>
                </p:oleObj>
              </mc:Fallback>
            </mc:AlternateContent>
          </a:graphicData>
        </a:graphic>
      </p:graphicFrame>
      <p:cxnSp>
        <p:nvCxnSpPr>
          <p:cNvPr id="105" name="Straight Arrow Connector 104">
            <a:extLst>
              <a:ext uri="{FF2B5EF4-FFF2-40B4-BE49-F238E27FC236}">
                <a16:creationId xmlns:a16="http://schemas.microsoft.com/office/drawing/2014/main" id="{3EA375FD-509C-45F8-B7B8-08B92273B42F}"/>
              </a:ext>
            </a:extLst>
          </p:cNvPr>
          <p:cNvCxnSpPr/>
          <p:nvPr/>
        </p:nvCxnSpPr>
        <p:spPr>
          <a:xfrm>
            <a:off x="8929952" y="6330330"/>
            <a:ext cx="65662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06" name="Object 105">
            <a:extLst>
              <a:ext uri="{FF2B5EF4-FFF2-40B4-BE49-F238E27FC236}">
                <a16:creationId xmlns:a16="http://schemas.microsoft.com/office/drawing/2014/main" id="{14FE869F-DA20-4143-BCFC-1DF494EA6207}"/>
              </a:ext>
            </a:extLst>
          </p:cNvPr>
          <p:cNvGraphicFramePr>
            <a:graphicFrameLocks noChangeAspect="1"/>
          </p:cNvGraphicFramePr>
          <p:nvPr>
            <p:extLst>
              <p:ext uri="{D42A27DB-BD31-4B8C-83A1-F6EECF244321}">
                <p14:modId xmlns:p14="http://schemas.microsoft.com/office/powerpoint/2010/main" val="2303074166"/>
              </p:ext>
            </p:extLst>
          </p:nvPr>
        </p:nvGraphicFramePr>
        <p:xfrm>
          <a:off x="9801225" y="6141958"/>
          <a:ext cx="954759" cy="338217"/>
        </p:xfrm>
        <a:graphic>
          <a:graphicData uri="http://schemas.openxmlformats.org/presentationml/2006/ole">
            <mc:AlternateContent xmlns:mc="http://schemas.openxmlformats.org/markup-compatibility/2006">
              <mc:Choice xmlns:v="urn:schemas-microsoft-com:vml" Requires="v">
                <p:oleObj name="Equation" r:id="rId8" imgW="647640" imgH="228600" progId="Equation.DSMT4">
                  <p:embed/>
                </p:oleObj>
              </mc:Choice>
              <mc:Fallback>
                <p:oleObj name="Equation" r:id="rId8" imgW="647640" imgH="228600" progId="Equation.DSMT4">
                  <p:embed/>
                  <p:pic>
                    <p:nvPicPr>
                      <p:cNvPr id="106" name="Object 105">
                        <a:extLst>
                          <a:ext uri="{FF2B5EF4-FFF2-40B4-BE49-F238E27FC236}">
                            <a16:creationId xmlns:a16="http://schemas.microsoft.com/office/drawing/2014/main" id="{14FE869F-DA20-4143-BCFC-1DF494EA6207}"/>
                          </a:ext>
                        </a:extLst>
                      </p:cNvPr>
                      <p:cNvPicPr/>
                      <p:nvPr/>
                    </p:nvPicPr>
                    <p:blipFill>
                      <a:blip r:embed="rId9"/>
                      <a:stretch>
                        <a:fillRect/>
                      </a:stretch>
                    </p:blipFill>
                    <p:spPr>
                      <a:xfrm>
                        <a:off x="9801225" y="6141958"/>
                        <a:ext cx="954759" cy="338217"/>
                      </a:xfrm>
                      <a:prstGeom prst="rect">
                        <a:avLst/>
                      </a:prstGeom>
                      <a:solidFill>
                        <a:srgbClr val="CCFFCC"/>
                      </a:solidFill>
                    </p:spPr>
                  </p:pic>
                </p:oleObj>
              </mc:Fallback>
            </mc:AlternateContent>
          </a:graphicData>
        </a:graphic>
      </p:graphicFrame>
      <p:sp>
        <p:nvSpPr>
          <p:cNvPr id="71" name="TextBox 70">
            <a:extLst>
              <a:ext uri="{FF2B5EF4-FFF2-40B4-BE49-F238E27FC236}">
                <a16:creationId xmlns:a16="http://schemas.microsoft.com/office/drawing/2014/main" id="{2076E215-210C-4DAD-B625-CE94C637C403}"/>
              </a:ext>
            </a:extLst>
          </p:cNvPr>
          <p:cNvSpPr txBox="1"/>
          <p:nvPr/>
        </p:nvSpPr>
        <p:spPr>
          <a:xfrm>
            <a:off x="1685767" y="1754315"/>
            <a:ext cx="1616544" cy="523220"/>
          </a:xfrm>
          <a:prstGeom prst="rect">
            <a:avLst/>
          </a:prstGeom>
          <a:noFill/>
        </p:spPr>
        <p:txBody>
          <a:bodyPr wrap="square" rtlCol="0">
            <a:spAutoFit/>
          </a:bodyPr>
          <a:lstStyle/>
          <a:p>
            <a:r>
              <a:rPr lang="en-US" sz="2800">
                <a:solidFill>
                  <a:srgbClr val="0070C0"/>
                </a:solidFill>
              </a:rPr>
              <a:t>E= </a:t>
            </a:r>
            <a:r>
              <a:rPr lang="el-GR" sz="2800">
                <a:solidFill>
                  <a:srgbClr val="0070C0"/>
                </a:solidFill>
              </a:rPr>
              <a:t>Δ</a:t>
            </a:r>
            <a:r>
              <a:rPr lang="en-US" sz="2800">
                <a:solidFill>
                  <a:srgbClr val="0070C0"/>
                </a:solidFill>
              </a:rPr>
              <a:t>V</a:t>
            </a:r>
            <a:r>
              <a:rPr lang="en-US" sz="2800" baseline="-25000">
                <a:solidFill>
                  <a:srgbClr val="0070C0"/>
                </a:solidFill>
              </a:rPr>
              <a:t>R</a:t>
            </a:r>
            <a:r>
              <a:rPr lang="en-US" sz="2800">
                <a:solidFill>
                  <a:srgbClr val="0070C0"/>
                </a:solidFill>
              </a:rPr>
              <a:t>/L </a:t>
            </a:r>
            <a:endParaRPr lang="en-US" sz="2000" dirty="0">
              <a:solidFill>
                <a:srgbClr val="0070C0"/>
              </a:solidFill>
            </a:endParaRPr>
          </a:p>
        </p:txBody>
      </p:sp>
      <p:cxnSp>
        <p:nvCxnSpPr>
          <p:cNvPr id="72" name="Straight Arrow Connector 71">
            <a:extLst>
              <a:ext uri="{FF2B5EF4-FFF2-40B4-BE49-F238E27FC236}">
                <a16:creationId xmlns:a16="http://schemas.microsoft.com/office/drawing/2014/main" id="{EAA34BF2-BB8E-4F83-903B-FE8293CC6270}"/>
              </a:ext>
            </a:extLst>
          </p:cNvPr>
          <p:cNvCxnSpPr>
            <a:cxnSpLocks/>
          </p:cNvCxnSpPr>
          <p:nvPr/>
        </p:nvCxnSpPr>
        <p:spPr>
          <a:xfrm flipH="1">
            <a:off x="480489" y="2719351"/>
            <a:ext cx="4069724" cy="1"/>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54B63232-B8C4-410D-9A09-AFFA2CE7F910}"/>
              </a:ext>
            </a:extLst>
          </p:cNvPr>
          <p:cNvCxnSpPr>
            <a:cxnSpLocks/>
          </p:cNvCxnSpPr>
          <p:nvPr/>
        </p:nvCxnSpPr>
        <p:spPr>
          <a:xfrm flipH="1">
            <a:off x="480489" y="3442617"/>
            <a:ext cx="4069724" cy="1"/>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579A423D-938C-46E2-812D-3C5D00B00879}"/>
              </a:ext>
            </a:extLst>
          </p:cNvPr>
          <p:cNvCxnSpPr>
            <a:cxnSpLocks/>
          </p:cNvCxnSpPr>
          <p:nvPr/>
        </p:nvCxnSpPr>
        <p:spPr>
          <a:xfrm flipH="1">
            <a:off x="491881" y="4331543"/>
            <a:ext cx="4069724" cy="1"/>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75" name="Oval 74">
            <a:extLst>
              <a:ext uri="{FF2B5EF4-FFF2-40B4-BE49-F238E27FC236}">
                <a16:creationId xmlns:a16="http://schemas.microsoft.com/office/drawing/2014/main" id="{06FFC543-8FD0-4BFD-B1FB-A5B2A9700056}"/>
              </a:ext>
            </a:extLst>
          </p:cNvPr>
          <p:cNvSpPr/>
          <p:nvPr/>
        </p:nvSpPr>
        <p:spPr>
          <a:xfrm>
            <a:off x="1010241" y="3941261"/>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76" name="Oval 75">
            <a:extLst>
              <a:ext uri="{FF2B5EF4-FFF2-40B4-BE49-F238E27FC236}">
                <a16:creationId xmlns:a16="http://schemas.microsoft.com/office/drawing/2014/main" id="{5E688183-E4F3-4867-82E8-F20123CC42AA}"/>
              </a:ext>
            </a:extLst>
          </p:cNvPr>
          <p:cNvSpPr/>
          <p:nvPr/>
        </p:nvSpPr>
        <p:spPr>
          <a:xfrm>
            <a:off x="1766674" y="4064102"/>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77" name="Oval 76">
            <a:extLst>
              <a:ext uri="{FF2B5EF4-FFF2-40B4-BE49-F238E27FC236}">
                <a16:creationId xmlns:a16="http://schemas.microsoft.com/office/drawing/2014/main" id="{659229AA-ECA4-4A0B-82FB-337909BFAD9F}"/>
              </a:ext>
            </a:extLst>
          </p:cNvPr>
          <p:cNvSpPr/>
          <p:nvPr/>
        </p:nvSpPr>
        <p:spPr>
          <a:xfrm>
            <a:off x="2752512" y="3847739"/>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78" name="Oval 77">
            <a:extLst>
              <a:ext uri="{FF2B5EF4-FFF2-40B4-BE49-F238E27FC236}">
                <a16:creationId xmlns:a16="http://schemas.microsoft.com/office/drawing/2014/main" id="{07A32162-D603-435F-97FB-87F8A9E6B15C}"/>
              </a:ext>
            </a:extLst>
          </p:cNvPr>
          <p:cNvSpPr/>
          <p:nvPr/>
        </p:nvSpPr>
        <p:spPr>
          <a:xfrm>
            <a:off x="2998946" y="4089514"/>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79" name="Oval 78">
            <a:extLst>
              <a:ext uri="{FF2B5EF4-FFF2-40B4-BE49-F238E27FC236}">
                <a16:creationId xmlns:a16="http://schemas.microsoft.com/office/drawing/2014/main" id="{09C1E8CA-4B6D-4F96-A3DE-9D194A3749E0}"/>
              </a:ext>
            </a:extLst>
          </p:cNvPr>
          <p:cNvSpPr/>
          <p:nvPr/>
        </p:nvSpPr>
        <p:spPr>
          <a:xfrm>
            <a:off x="2066327" y="3740225"/>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85" name="Oval 84">
            <a:extLst>
              <a:ext uri="{FF2B5EF4-FFF2-40B4-BE49-F238E27FC236}">
                <a16:creationId xmlns:a16="http://schemas.microsoft.com/office/drawing/2014/main" id="{7FAC84EC-3065-4114-AB63-19B21057C26D}"/>
              </a:ext>
            </a:extLst>
          </p:cNvPr>
          <p:cNvSpPr/>
          <p:nvPr/>
        </p:nvSpPr>
        <p:spPr>
          <a:xfrm>
            <a:off x="3385947" y="3860978"/>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19" name="Oval 118">
            <a:extLst>
              <a:ext uri="{FF2B5EF4-FFF2-40B4-BE49-F238E27FC236}">
                <a16:creationId xmlns:a16="http://schemas.microsoft.com/office/drawing/2014/main" id="{380DA850-9C88-41C6-B5A9-F1AC4C13579B}"/>
              </a:ext>
            </a:extLst>
          </p:cNvPr>
          <p:cNvSpPr/>
          <p:nvPr/>
        </p:nvSpPr>
        <p:spPr>
          <a:xfrm>
            <a:off x="3576892" y="2949775"/>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20" name="Oval 119">
            <a:extLst>
              <a:ext uri="{FF2B5EF4-FFF2-40B4-BE49-F238E27FC236}">
                <a16:creationId xmlns:a16="http://schemas.microsoft.com/office/drawing/2014/main" id="{DA1ADA9F-2C45-489B-8121-B4C66EAFBE81}"/>
              </a:ext>
            </a:extLst>
          </p:cNvPr>
          <p:cNvSpPr/>
          <p:nvPr/>
        </p:nvSpPr>
        <p:spPr>
          <a:xfrm>
            <a:off x="2747589" y="2484499"/>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21" name="Oval 120">
            <a:extLst>
              <a:ext uri="{FF2B5EF4-FFF2-40B4-BE49-F238E27FC236}">
                <a16:creationId xmlns:a16="http://schemas.microsoft.com/office/drawing/2014/main" id="{979AC219-DE1F-434C-B74B-DD431BFF3904}"/>
              </a:ext>
            </a:extLst>
          </p:cNvPr>
          <p:cNvSpPr/>
          <p:nvPr/>
        </p:nvSpPr>
        <p:spPr>
          <a:xfrm>
            <a:off x="1558772" y="3812524"/>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22" name="Oval 121">
            <a:extLst>
              <a:ext uri="{FF2B5EF4-FFF2-40B4-BE49-F238E27FC236}">
                <a16:creationId xmlns:a16="http://schemas.microsoft.com/office/drawing/2014/main" id="{618932C5-BB65-4A45-A00D-9A1D954B332A}"/>
              </a:ext>
            </a:extLst>
          </p:cNvPr>
          <p:cNvSpPr/>
          <p:nvPr/>
        </p:nvSpPr>
        <p:spPr>
          <a:xfrm>
            <a:off x="2315205" y="4089514"/>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23" name="Oval 122">
            <a:extLst>
              <a:ext uri="{FF2B5EF4-FFF2-40B4-BE49-F238E27FC236}">
                <a16:creationId xmlns:a16="http://schemas.microsoft.com/office/drawing/2014/main" id="{5FE5A6FA-6B19-40CA-960E-B0C5D0F9AC5D}"/>
              </a:ext>
            </a:extLst>
          </p:cNvPr>
          <p:cNvSpPr/>
          <p:nvPr/>
        </p:nvSpPr>
        <p:spPr>
          <a:xfrm>
            <a:off x="2529209" y="3184810"/>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24" name="Oval 123">
            <a:extLst>
              <a:ext uri="{FF2B5EF4-FFF2-40B4-BE49-F238E27FC236}">
                <a16:creationId xmlns:a16="http://schemas.microsoft.com/office/drawing/2014/main" id="{ADE31247-D0DD-4C74-9185-CE30A7562F92}"/>
              </a:ext>
            </a:extLst>
          </p:cNvPr>
          <p:cNvSpPr/>
          <p:nvPr/>
        </p:nvSpPr>
        <p:spPr>
          <a:xfrm>
            <a:off x="3708505" y="4089514"/>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25" name="Oval 124">
            <a:extLst>
              <a:ext uri="{FF2B5EF4-FFF2-40B4-BE49-F238E27FC236}">
                <a16:creationId xmlns:a16="http://schemas.microsoft.com/office/drawing/2014/main" id="{0FC016F7-0EDC-4B4D-98AA-E066431424A7}"/>
              </a:ext>
            </a:extLst>
          </p:cNvPr>
          <p:cNvSpPr/>
          <p:nvPr/>
        </p:nvSpPr>
        <p:spPr>
          <a:xfrm>
            <a:off x="3694411" y="3437632"/>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26" name="Oval 125">
            <a:extLst>
              <a:ext uri="{FF2B5EF4-FFF2-40B4-BE49-F238E27FC236}">
                <a16:creationId xmlns:a16="http://schemas.microsoft.com/office/drawing/2014/main" id="{7076E646-95D1-4D20-BB72-54036A85458B}"/>
              </a:ext>
            </a:extLst>
          </p:cNvPr>
          <p:cNvSpPr/>
          <p:nvPr/>
        </p:nvSpPr>
        <p:spPr>
          <a:xfrm>
            <a:off x="3672863" y="2466391"/>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27" name="Oval 126">
            <a:extLst>
              <a:ext uri="{FF2B5EF4-FFF2-40B4-BE49-F238E27FC236}">
                <a16:creationId xmlns:a16="http://schemas.microsoft.com/office/drawing/2014/main" id="{6C230578-9BC9-4B3D-9284-8E24AD8552DB}"/>
              </a:ext>
            </a:extLst>
          </p:cNvPr>
          <p:cNvSpPr/>
          <p:nvPr/>
        </p:nvSpPr>
        <p:spPr>
          <a:xfrm>
            <a:off x="1373189" y="3116714"/>
            <a:ext cx="155686" cy="144599"/>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t>
            </a:r>
          </a:p>
        </p:txBody>
      </p:sp>
      <p:sp>
        <p:nvSpPr>
          <p:cNvPr id="16" name="Left Brace 15">
            <a:extLst>
              <a:ext uri="{FF2B5EF4-FFF2-40B4-BE49-F238E27FC236}">
                <a16:creationId xmlns:a16="http://schemas.microsoft.com/office/drawing/2014/main" id="{564D447B-DDBC-4D8E-BB0F-B49DA2519005}"/>
              </a:ext>
            </a:extLst>
          </p:cNvPr>
          <p:cNvSpPr/>
          <p:nvPr/>
        </p:nvSpPr>
        <p:spPr>
          <a:xfrm rot="16200000">
            <a:off x="4460796" y="4210000"/>
            <a:ext cx="337732" cy="135185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a:extLst>
              <a:ext uri="{FF2B5EF4-FFF2-40B4-BE49-F238E27FC236}">
                <a16:creationId xmlns:a16="http://schemas.microsoft.com/office/drawing/2014/main" id="{C36206C7-CE62-4837-AC22-1E7363EFE456}"/>
              </a:ext>
            </a:extLst>
          </p:cNvPr>
          <p:cNvSpPr txBox="1"/>
          <p:nvPr/>
        </p:nvSpPr>
        <p:spPr>
          <a:xfrm>
            <a:off x="4171363" y="5077544"/>
            <a:ext cx="916598" cy="369332"/>
          </a:xfrm>
          <a:prstGeom prst="rect">
            <a:avLst/>
          </a:prstGeom>
          <a:noFill/>
        </p:spPr>
        <p:txBody>
          <a:bodyPr wrap="none" rtlCol="0">
            <a:spAutoFit/>
          </a:bodyPr>
          <a:lstStyle/>
          <a:p>
            <a:r>
              <a:rPr lang="en-US"/>
              <a:t>d = v</a:t>
            </a:r>
            <a:r>
              <a:rPr lang="en-US" baseline="-25000"/>
              <a:t>d</a:t>
            </a:r>
            <a:r>
              <a:rPr lang="en-US"/>
              <a:t>Δt</a:t>
            </a:r>
          </a:p>
        </p:txBody>
      </p:sp>
      <p:sp>
        <p:nvSpPr>
          <p:cNvPr id="128" name="Rectangle 127">
            <a:extLst>
              <a:ext uri="{FF2B5EF4-FFF2-40B4-BE49-F238E27FC236}">
                <a16:creationId xmlns:a16="http://schemas.microsoft.com/office/drawing/2014/main" id="{5249318A-3BCA-43D4-9633-7906F5F292A7}"/>
              </a:ext>
            </a:extLst>
          </p:cNvPr>
          <p:cNvSpPr/>
          <p:nvPr/>
        </p:nvSpPr>
        <p:spPr>
          <a:xfrm>
            <a:off x="5540983" y="2097943"/>
            <a:ext cx="6492132" cy="584775"/>
          </a:xfrm>
          <a:prstGeom prst="rect">
            <a:avLst/>
          </a:prstGeom>
        </p:spPr>
        <p:txBody>
          <a:bodyPr wrap="square">
            <a:spAutoFit/>
          </a:bodyPr>
          <a:lstStyle/>
          <a:p>
            <a:r>
              <a:rPr lang="en-US" sz="1600"/>
              <a:t>The number of electrons that will have passed through our filament can be written as the product of two things:</a:t>
            </a:r>
            <a:endParaRPr lang="en-US" sz="1600" dirty="0"/>
          </a:p>
        </p:txBody>
      </p:sp>
      <p:graphicFrame>
        <p:nvGraphicFramePr>
          <p:cNvPr id="129" name="Object 128">
            <a:extLst>
              <a:ext uri="{FF2B5EF4-FFF2-40B4-BE49-F238E27FC236}">
                <a16:creationId xmlns:a16="http://schemas.microsoft.com/office/drawing/2014/main" id="{EC86BB7C-8381-466A-8E4D-4A01FA647CB6}"/>
              </a:ext>
            </a:extLst>
          </p:cNvPr>
          <p:cNvGraphicFramePr>
            <a:graphicFrameLocks noChangeAspect="1"/>
          </p:cNvGraphicFramePr>
          <p:nvPr>
            <p:extLst>
              <p:ext uri="{D42A27DB-BD31-4B8C-83A1-F6EECF244321}">
                <p14:modId xmlns:p14="http://schemas.microsoft.com/office/powerpoint/2010/main" val="397640986"/>
              </p:ext>
            </p:extLst>
          </p:nvPr>
        </p:nvGraphicFramePr>
        <p:xfrm>
          <a:off x="6279476" y="2840578"/>
          <a:ext cx="202205" cy="223869"/>
        </p:xfrm>
        <a:graphic>
          <a:graphicData uri="http://schemas.openxmlformats.org/presentationml/2006/ole">
            <mc:AlternateContent xmlns:mc="http://schemas.openxmlformats.org/markup-compatibility/2006">
              <mc:Choice xmlns:v="urn:schemas-microsoft-com:vml" Requires="v">
                <p:oleObj name="Equation" r:id="rId10" imgW="126720" imgH="139680" progId="Equation.DSMT4">
                  <p:embed/>
                </p:oleObj>
              </mc:Choice>
              <mc:Fallback>
                <p:oleObj name="Equation" r:id="rId10" imgW="126720" imgH="139680" progId="Equation.DSMT4">
                  <p:embed/>
                  <p:pic>
                    <p:nvPicPr>
                      <p:cNvPr id="100" name="Object 99">
                        <a:extLst>
                          <a:ext uri="{FF2B5EF4-FFF2-40B4-BE49-F238E27FC236}">
                            <a16:creationId xmlns:a16="http://schemas.microsoft.com/office/drawing/2014/main" id="{16AECD2E-2C35-4F27-B232-0568921E03C3}"/>
                          </a:ext>
                        </a:extLst>
                      </p:cNvPr>
                      <p:cNvPicPr/>
                      <p:nvPr/>
                    </p:nvPicPr>
                    <p:blipFill>
                      <a:blip r:embed="rId11"/>
                      <a:stretch>
                        <a:fillRect/>
                      </a:stretch>
                    </p:blipFill>
                    <p:spPr>
                      <a:xfrm>
                        <a:off x="6279476" y="2840578"/>
                        <a:ext cx="202205" cy="223869"/>
                      </a:xfrm>
                      <a:prstGeom prst="rect">
                        <a:avLst/>
                      </a:prstGeom>
                    </p:spPr>
                  </p:pic>
                </p:oleObj>
              </mc:Fallback>
            </mc:AlternateContent>
          </a:graphicData>
        </a:graphic>
      </p:graphicFrame>
      <p:graphicFrame>
        <p:nvGraphicFramePr>
          <p:cNvPr id="130" name="Object 129">
            <a:extLst>
              <a:ext uri="{FF2B5EF4-FFF2-40B4-BE49-F238E27FC236}">
                <a16:creationId xmlns:a16="http://schemas.microsoft.com/office/drawing/2014/main" id="{0AB478D0-B6D4-4EE8-894A-23B4B896756E}"/>
              </a:ext>
            </a:extLst>
          </p:cNvPr>
          <p:cNvGraphicFramePr>
            <a:graphicFrameLocks noChangeAspect="1"/>
          </p:cNvGraphicFramePr>
          <p:nvPr>
            <p:extLst>
              <p:ext uri="{D42A27DB-BD31-4B8C-83A1-F6EECF244321}">
                <p14:modId xmlns:p14="http://schemas.microsoft.com/office/powerpoint/2010/main" val="71027792"/>
              </p:ext>
            </p:extLst>
          </p:nvPr>
        </p:nvGraphicFramePr>
        <p:xfrm>
          <a:off x="6542932" y="2776210"/>
          <a:ext cx="4069947" cy="326104"/>
        </p:xfrm>
        <a:graphic>
          <a:graphicData uri="http://schemas.openxmlformats.org/presentationml/2006/ole">
            <mc:AlternateContent xmlns:mc="http://schemas.openxmlformats.org/markup-compatibility/2006">
              <mc:Choice xmlns:v="urn:schemas-microsoft-com:vml" Requires="v">
                <p:oleObj name="Equation" r:id="rId12" imgW="2882880" imgH="228600" progId="Equation.DSMT4">
                  <p:embed/>
                </p:oleObj>
              </mc:Choice>
              <mc:Fallback>
                <p:oleObj name="Equation" r:id="rId12" imgW="2882880" imgH="228600" progId="Equation.DSMT4">
                  <p:embed/>
                  <p:pic>
                    <p:nvPicPr>
                      <p:cNvPr id="129" name="Object 128">
                        <a:extLst>
                          <a:ext uri="{FF2B5EF4-FFF2-40B4-BE49-F238E27FC236}">
                            <a16:creationId xmlns:a16="http://schemas.microsoft.com/office/drawing/2014/main" id="{EC86BB7C-8381-466A-8E4D-4A01FA647CB6}"/>
                          </a:ext>
                        </a:extLst>
                      </p:cNvPr>
                      <p:cNvPicPr/>
                      <p:nvPr/>
                    </p:nvPicPr>
                    <p:blipFill>
                      <a:blip r:embed="rId13"/>
                      <a:stretch>
                        <a:fillRect/>
                      </a:stretch>
                    </p:blipFill>
                    <p:spPr>
                      <a:xfrm>
                        <a:off x="6542932" y="2776210"/>
                        <a:ext cx="4069947" cy="326104"/>
                      </a:xfrm>
                      <a:prstGeom prst="rect">
                        <a:avLst/>
                      </a:prstGeom>
                    </p:spPr>
                  </p:pic>
                </p:oleObj>
              </mc:Fallback>
            </mc:AlternateContent>
          </a:graphicData>
        </a:graphic>
      </p:graphicFrame>
      <p:graphicFrame>
        <p:nvGraphicFramePr>
          <p:cNvPr id="131" name="Object 130">
            <a:extLst>
              <a:ext uri="{FF2B5EF4-FFF2-40B4-BE49-F238E27FC236}">
                <a16:creationId xmlns:a16="http://schemas.microsoft.com/office/drawing/2014/main" id="{F7C89636-62F0-47C0-A0DD-3CF644F7FAF6}"/>
              </a:ext>
            </a:extLst>
          </p:cNvPr>
          <p:cNvGraphicFramePr>
            <a:graphicFrameLocks noChangeAspect="1"/>
          </p:cNvGraphicFramePr>
          <p:nvPr>
            <p:extLst>
              <p:ext uri="{D42A27DB-BD31-4B8C-83A1-F6EECF244321}">
                <p14:modId xmlns:p14="http://schemas.microsoft.com/office/powerpoint/2010/main" val="1296577163"/>
              </p:ext>
            </p:extLst>
          </p:nvPr>
        </p:nvGraphicFramePr>
        <p:xfrm>
          <a:off x="6169508" y="3234539"/>
          <a:ext cx="363299" cy="257456"/>
        </p:xfrm>
        <a:graphic>
          <a:graphicData uri="http://schemas.openxmlformats.org/presentationml/2006/ole">
            <mc:AlternateContent xmlns:mc="http://schemas.openxmlformats.org/markup-compatibility/2006">
              <mc:Choice xmlns:v="urn:schemas-microsoft-com:vml" Requires="v">
                <p:oleObj name="Equation" r:id="rId14" imgW="253800" imgH="177480" progId="Equation.DSMT4">
                  <p:embed/>
                </p:oleObj>
              </mc:Choice>
              <mc:Fallback>
                <p:oleObj name="Equation" r:id="rId14" imgW="253800" imgH="177480" progId="Equation.DSMT4">
                  <p:embed/>
                  <p:pic>
                    <p:nvPicPr>
                      <p:cNvPr id="129" name="Object 128">
                        <a:extLst>
                          <a:ext uri="{FF2B5EF4-FFF2-40B4-BE49-F238E27FC236}">
                            <a16:creationId xmlns:a16="http://schemas.microsoft.com/office/drawing/2014/main" id="{EC86BB7C-8381-466A-8E4D-4A01FA647CB6}"/>
                          </a:ext>
                        </a:extLst>
                      </p:cNvPr>
                      <p:cNvPicPr/>
                      <p:nvPr/>
                    </p:nvPicPr>
                    <p:blipFill>
                      <a:blip r:embed="rId15"/>
                      <a:stretch>
                        <a:fillRect/>
                      </a:stretch>
                    </p:blipFill>
                    <p:spPr>
                      <a:xfrm>
                        <a:off x="6169508" y="3234539"/>
                        <a:ext cx="363299" cy="257456"/>
                      </a:xfrm>
                      <a:prstGeom prst="rect">
                        <a:avLst/>
                      </a:prstGeom>
                    </p:spPr>
                  </p:pic>
                </p:oleObj>
              </mc:Fallback>
            </mc:AlternateContent>
          </a:graphicData>
        </a:graphic>
      </p:graphicFrame>
      <p:graphicFrame>
        <p:nvGraphicFramePr>
          <p:cNvPr id="132" name="Object 131">
            <a:extLst>
              <a:ext uri="{FF2B5EF4-FFF2-40B4-BE49-F238E27FC236}">
                <a16:creationId xmlns:a16="http://schemas.microsoft.com/office/drawing/2014/main" id="{1945723F-B212-4A14-8CAE-9C7FFBEA24D8}"/>
              </a:ext>
            </a:extLst>
          </p:cNvPr>
          <p:cNvGraphicFramePr>
            <a:graphicFrameLocks noChangeAspect="1"/>
          </p:cNvGraphicFramePr>
          <p:nvPr>
            <p:extLst>
              <p:ext uri="{D42A27DB-BD31-4B8C-83A1-F6EECF244321}">
                <p14:modId xmlns:p14="http://schemas.microsoft.com/office/powerpoint/2010/main" val="1729745608"/>
              </p:ext>
            </p:extLst>
          </p:nvPr>
        </p:nvGraphicFramePr>
        <p:xfrm>
          <a:off x="6564215" y="3173497"/>
          <a:ext cx="5420260" cy="326247"/>
        </p:xfrm>
        <a:graphic>
          <a:graphicData uri="http://schemas.openxmlformats.org/presentationml/2006/ole">
            <mc:AlternateContent xmlns:mc="http://schemas.openxmlformats.org/markup-compatibility/2006">
              <mc:Choice xmlns:v="urn:schemas-microsoft-com:vml" Requires="v">
                <p:oleObj name="Equation" r:id="rId16" imgW="3848040" imgH="228600" progId="Equation.DSMT4">
                  <p:embed/>
                </p:oleObj>
              </mc:Choice>
              <mc:Fallback>
                <p:oleObj name="Equation" r:id="rId16" imgW="3848040" imgH="228600" progId="Equation.DSMT4">
                  <p:embed/>
                  <p:pic>
                    <p:nvPicPr>
                      <p:cNvPr id="130" name="Object 129">
                        <a:extLst>
                          <a:ext uri="{FF2B5EF4-FFF2-40B4-BE49-F238E27FC236}">
                            <a16:creationId xmlns:a16="http://schemas.microsoft.com/office/drawing/2014/main" id="{0AB478D0-B6D4-4EE8-894A-23B4B896756E}"/>
                          </a:ext>
                        </a:extLst>
                      </p:cNvPr>
                      <p:cNvPicPr/>
                      <p:nvPr/>
                    </p:nvPicPr>
                    <p:blipFill>
                      <a:blip r:embed="rId17"/>
                      <a:stretch>
                        <a:fillRect/>
                      </a:stretch>
                    </p:blipFill>
                    <p:spPr>
                      <a:xfrm>
                        <a:off x="6564215" y="3173497"/>
                        <a:ext cx="5420260" cy="326247"/>
                      </a:xfrm>
                      <a:prstGeom prst="rect">
                        <a:avLst/>
                      </a:prstGeom>
                    </p:spPr>
                  </p:pic>
                </p:oleObj>
              </mc:Fallback>
            </mc:AlternateContent>
          </a:graphicData>
        </a:graphic>
      </p:graphicFrame>
      <p:graphicFrame>
        <p:nvGraphicFramePr>
          <p:cNvPr id="133" name="Object 132">
            <a:extLst>
              <a:ext uri="{FF2B5EF4-FFF2-40B4-BE49-F238E27FC236}">
                <a16:creationId xmlns:a16="http://schemas.microsoft.com/office/drawing/2014/main" id="{144BB093-5CBC-432C-BEBD-ACB9FE55CBCD}"/>
              </a:ext>
            </a:extLst>
          </p:cNvPr>
          <p:cNvGraphicFramePr>
            <a:graphicFrameLocks noChangeAspect="1"/>
          </p:cNvGraphicFramePr>
          <p:nvPr>
            <p:extLst>
              <p:ext uri="{D42A27DB-BD31-4B8C-83A1-F6EECF244321}">
                <p14:modId xmlns:p14="http://schemas.microsoft.com/office/powerpoint/2010/main" val="931278971"/>
              </p:ext>
            </p:extLst>
          </p:nvPr>
        </p:nvGraphicFramePr>
        <p:xfrm>
          <a:off x="6566271" y="3589271"/>
          <a:ext cx="668337" cy="271462"/>
        </p:xfrm>
        <a:graphic>
          <a:graphicData uri="http://schemas.openxmlformats.org/presentationml/2006/ole">
            <mc:AlternateContent xmlns:mc="http://schemas.openxmlformats.org/markup-compatibility/2006">
              <mc:Choice xmlns:v="urn:schemas-microsoft-com:vml" Requires="v">
                <p:oleObj name="Equation" r:id="rId18" imgW="444240" imgH="177480" progId="Equation.DSMT4">
                  <p:embed/>
                </p:oleObj>
              </mc:Choice>
              <mc:Fallback>
                <p:oleObj name="Equation" r:id="rId18" imgW="444240" imgH="177480" progId="Equation.DSMT4">
                  <p:embed/>
                  <p:pic>
                    <p:nvPicPr>
                      <p:cNvPr id="132" name="Object 131">
                        <a:extLst>
                          <a:ext uri="{FF2B5EF4-FFF2-40B4-BE49-F238E27FC236}">
                            <a16:creationId xmlns:a16="http://schemas.microsoft.com/office/drawing/2014/main" id="{1945723F-B212-4A14-8CAE-9C7FFBEA24D8}"/>
                          </a:ext>
                        </a:extLst>
                      </p:cNvPr>
                      <p:cNvPicPr/>
                      <p:nvPr/>
                    </p:nvPicPr>
                    <p:blipFill>
                      <a:blip r:embed="rId19"/>
                      <a:stretch>
                        <a:fillRect/>
                      </a:stretch>
                    </p:blipFill>
                    <p:spPr>
                      <a:xfrm>
                        <a:off x="6566271" y="3589271"/>
                        <a:ext cx="668337" cy="271462"/>
                      </a:xfrm>
                      <a:prstGeom prst="rect">
                        <a:avLst/>
                      </a:prstGeom>
                    </p:spPr>
                  </p:pic>
                </p:oleObj>
              </mc:Fallback>
            </mc:AlternateContent>
          </a:graphicData>
        </a:graphic>
      </p:graphicFrame>
      <p:graphicFrame>
        <p:nvGraphicFramePr>
          <p:cNvPr id="134" name="Object 133">
            <a:extLst>
              <a:ext uri="{FF2B5EF4-FFF2-40B4-BE49-F238E27FC236}">
                <a16:creationId xmlns:a16="http://schemas.microsoft.com/office/drawing/2014/main" id="{1E5D4D5E-9891-479E-B7CF-F5704EFC6B4B}"/>
              </a:ext>
            </a:extLst>
          </p:cNvPr>
          <p:cNvGraphicFramePr>
            <a:graphicFrameLocks noChangeAspect="1"/>
          </p:cNvGraphicFramePr>
          <p:nvPr>
            <p:extLst>
              <p:ext uri="{D42A27DB-BD31-4B8C-83A1-F6EECF244321}">
                <p14:modId xmlns:p14="http://schemas.microsoft.com/office/powerpoint/2010/main" val="1443223135"/>
              </p:ext>
            </p:extLst>
          </p:nvPr>
        </p:nvGraphicFramePr>
        <p:xfrm>
          <a:off x="7282023" y="3573415"/>
          <a:ext cx="936625" cy="349250"/>
        </p:xfrm>
        <a:graphic>
          <a:graphicData uri="http://schemas.openxmlformats.org/presentationml/2006/ole">
            <mc:AlternateContent xmlns:mc="http://schemas.openxmlformats.org/markup-compatibility/2006">
              <mc:Choice xmlns:v="urn:schemas-microsoft-com:vml" Requires="v">
                <p:oleObj name="Equation" r:id="rId20" imgW="622080" imgH="228600" progId="Equation.DSMT4">
                  <p:embed/>
                </p:oleObj>
              </mc:Choice>
              <mc:Fallback>
                <p:oleObj name="Equation" r:id="rId20" imgW="622080" imgH="228600" progId="Equation.DSMT4">
                  <p:embed/>
                  <p:pic>
                    <p:nvPicPr>
                      <p:cNvPr id="133" name="Object 132">
                        <a:extLst>
                          <a:ext uri="{FF2B5EF4-FFF2-40B4-BE49-F238E27FC236}">
                            <a16:creationId xmlns:a16="http://schemas.microsoft.com/office/drawing/2014/main" id="{144BB093-5CBC-432C-BEBD-ACB9FE55CBCD}"/>
                          </a:ext>
                        </a:extLst>
                      </p:cNvPr>
                      <p:cNvPicPr/>
                      <p:nvPr/>
                    </p:nvPicPr>
                    <p:blipFill>
                      <a:blip r:embed="rId21"/>
                      <a:stretch>
                        <a:fillRect/>
                      </a:stretch>
                    </p:blipFill>
                    <p:spPr>
                      <a:xfrm>
                        <a:off x="7282023" y="3573415"/>
                        <a:ext cx="936625" cy="349250"/>
                      </a:xfrm>
                      <a:prstGeom prst="rect">
                        <a:avLst/>
                      </a:prstGeom>
                    </p:spPr>
                  </p:pic>
                </p:oleObj>
              </mc:Fallback>
            </mc:AlternateContent>
          </a:graphicData>
        </a:graphic>
      </p:graphicFrame>
      <p:sp>
        <p:nvSpPr>
          <p:cNvPr id="135" name="Rectangle 134">
            <a:extLst>
              <a:ext uri="{FF2B5EF4-FFF2-40B4-BE49-F238E27FC236}">
                <a16:creationId xmlns:a16="http://schemas.microsoft.com/office/drawing/2014/main" id="{C7DCC17B-37AA-4200-A45E-52DFB8A32F6C}"/>
              </a:ext>
            </a:extLst>
          </p:cNvPr>
          <p:cNvSpPr/>
          <p:nvPr/>
        </p:nvSpPr>
        <p:spPr>
          <a:xfrm>
            <a:off x="5583595" y="3932477"/>
            <a:ext cx="6492132" cy="338554"/>
          </a:xfrm>
          <a:prstGeom prst="rect">
            <a:avLst/>
          </a:prstGeom>
        </p:spPr>
        <p:txBody>
          <a:bodyPr wrap="square">
            <a:spAutoFit/>
          </a:bodyPr>
          <a:lstStyle/>
          <a:p>
            <a:r>
              <a:rPr lang="en-US" sz="1600"/>
              <a:t>So the number of electrons that will have passed through in this time is:</a:t>
            </a:r>
            <a:endParaRPr lang="en-US" sz="1600" dirty="0"/>
          </a:p>
        </p:txBody>
      </p:sp>
      <p:graphicFrame>
        <p:nvGraphicFramePr>
          <p:cNvPr id="136" name="Object 135">
            <a:extLst>
              <a:ext uri="{FF2B5EF4-FFF2-40B4-BE49-F238E27FC236}">
                <a16:creationId xmlns:a16="http://schemas.microsoft.com/office/drawing/2014/main" id="{058B0A8A-836B-4113-8D2E-1D69D801D969}"/>
              </a:ext>
            </a:extLst>
          </p:cNvPr>
          <p:cNvGraphicFramePr>
            <a:graphicFrameLocks noChangeAspect="1"/>
          </p:cNvGraphicFramePr>
          <p:nvPr>
            <p:extLst>
              <p:ext uri="{D42A27DB-BD31-4B8C-83A1-F6EECF244321}">
                <p14:modId xmlns:p14="http://schemas.microsoft.com/office/powerpoint/2010/main" val="601899105"/>
              </p:ext>
            </p:extLst>
          </p:nvPr>
        </p:nvGraphicFramePr>
        <p:xfrm>
          <a:off x="6592094" y="4384786"/>
          <a:ext cx="839787" cy="312738"/>
        </p:xfrm>
        <a:graphic>
          <a:graphicData uri="http://schemas.openxmlformats.org/presentationml/2006/ole">
            <mc:AlternateContent xmlns:mc="http://schemas.openxmlformats.org/markup-compatibility/2006">
              <mc:Choice xmlns:v="urn:schemas-microsoft-com:vml" Requires="v">
                <p:oleObj name="Equation" r:id="rId22" imgW="558720" imgH="203040" progId="Equation.DSMT4">
                  <p:embed/>
                </p:oleObj>
              </mc:Choice>
              <mc:Fallback>
                <p:oleObj name="Equation" r:id="rId22" imgW="558720" imgH="203040" progId="Equation.DSMT4">
                  <p:embed/>
                  <p:pic>
                    <p:nvPicPr>
                      <p:cNvPr id="134" name="Object 133">
                        <a:extLst>
                          <a:ext uri="{FF2B5EF4-FFF2-40B4-BE49-F238E27FC236}">
                            <a16:creationId xmlns:a16="http://schemas.microsoft.com/office/drawing/2014/main" id="{1E5D4D5E-9891-479E-B7CF-F5704EFC6B4B}"/>
                          </a:ext>
                        </a:extLst>
                      </p:cNvPr>
                      <p:cNvPicPr/>
                      <p:nvPr/>
                    </p:nvPicPr>
                    <p:blipFill>
                      <a:blip r:embed="rId23"/>
                      <a:stretch>
                        <a:fillRect/>
                      </a:stretch>
                    </p:blipFill>
                    <p:spPr>
                      <a:xfrm>
                        <a:off x="6592094" y="4384786"/>
                        <a:ext cx="839787" cy="312738"/>
                      </a:xfrm>
                      <a:prstGeom prst="rect">
                        <a:avLst/>
                      </a:prstGeom>
                    </p:spPr>
                  </p:pic>
                </p:oleObj>
              </mc:Fallback>
            </mc:AlternateContent>
          </a:graphicData>
        </a:graphic>
      </p:graphicFrame>
      <p:graphicFrame>
        <p:nvGraphicFramePr>
          <p:cNvPr id="137" name="Object 136">
            <a:extLst>
              <a:ext uri="{FF2B5EF4-FFF2-40B4-BE49-F238E27FC236}">
                <a16:creationId xmlns:a16="http://schemas.microsoft.com/office/drawing/2014/main" id="{C08CE5BD-F24A-49D0-AF55-ACF306C1C7AC}"/>
              </a:ext>
            </a:extLst>
          </p:cNvPr>
          <p:cNvGraphicFramePr>
            <a:graphicFrameLocks noChangeAspect="1"/>
          </p:cNvGraphicFramePr>
          <p:nvPr>
            <p:extLst>
              <p:ext uri="{D42A27DB-BD31-4B8C-83A1-F6EECF244321}">
                <p14:modId xmlns:p14="http://schemas.microsoft.com/office/powerpoint/2010/main" val="1540457422"/>
              </p:ext>
            </p:extLst>
          </p:nvPr>
        </p:nvGraphicFramePr>
        <p:xfrm>
          <a:off x="6257116" y="4393469"/>
          <a:ext cx="266700" cy="271462"/>
        </p:xfrm>
        <a:graphic>
          <a:graphicData uri="http://schemas.openxmlformats.org/presentationml/2006/ole">
            <mc:AlternateContent xmlns:mc="http://schemas.openxmlformats.org/markup-compatibility/2006">
              <mc:Choice xmlns:v="urn:schemas-microsoft-com:vml" Requires="v">
                <p:oleObj name="Equation" r:id="rId24" imgW="177480" imgH="177480" progId="Equation.DSMT4">
                  <p:embed/>
                </p:oleObj>
              </mc:Choice>
              <mc:Fallback>
                <p:oleObj name="Equation" r:id="rId24" imgW="177480" imgH="177480" progId="Equation.DSMT4">
                  <p:embed/>
                  <p:pic>
                    <p:nvPicPr>
                      <p:cNvPr id="136" name="Object 135">
                        <a:extLst>
                          <a:ext uri="{FF2B5EF4-FFF2-40B4-BE49-F238E27FC236}">
                            <a16:creationId xmlns:a16="http://schemas.microsoft.com/office/drawing/2014/main" id="{058B0A8A-836B-4113-8D2E-1D69D801D969}"/>
                          </a:ext>
                        </a:extLst>
                      </p:cNvPr>
                      <p:cNvPicPr/>
                      <p:nvPr/>
                    </p:nvPicPr>
                    <p:blipFill>
                      <a:blip r:embed="rId25"/>
                      <a:stretch>
                        <a:fillRect/>
                      </a:stretch>
                    </p:blipFill>
                    <p:spPr>
                      <a:xfrm>
                        <a:off x="6257116" y="4393469"/>
                        <a:ext cx="266700" cy="271462"/>
                      </a:xfrm>
                      <a:prstGeom prst="rect">
                        <a:avLst/>
                      </a:prstGeom>
                    </p:spPr>
                  </p:pic>
                </p:oleObj>
              </mc:Fallback>
            </mc:AlternateContent>
          </a:graphicData>
        </a:graphic>
      </p:graphicFrame>
      <p:graphicFrame>
        <p:nvGraphicFramePr>
          <p:cNvPr id="138" name="Object 137">
            <a:extLst>
              <a:ext uri="{FF2B5EF4-FFF2-40B4-BE49-F238E27FC236}">
                <a16:creationId xmlns:a16="http://schemas.microsoft.com/office/drawing/2014/main" id="{FFF66132-124D-492D-90A5-9D833240BF82}"/>
              </a:ext>
            </a:extLst>
          </p:cNvPr>
          <p:cNvGraphicFramePr>
            <a:graphicFrameLocks noChangeAspect="1"/>
          </p:cNvGraphicFramePr>
          <p:nvPr>
            <p:extLst>
              <p:ext uri="{D42A27DB-BD31-4B8C-83A1-F6EECF244321}">
                <p14:modId xmlns:p14="http://schemas.microsoft.com/office/powerpoint/2010/main" val="3787867181"/>
              </p:ext>
            </p:extLst>
          </p:nvPr>
        </p:nvGraphicFramePr>
        <p:xfrm>
          <a:off x="7563087" y="4366530"/>
          <a:ext cx="1223962" cy="349250"/>
        </p:xfrm>
        <a:graphic>
          <a:graphicData uri="http://schemas.openxmlformats.org/presentationml/2006/ole">
            <mc:AlternateContent xmlns:mc="http://schemas.openxmlformats.org/markup-compatibility/2006">
              <mc:Choice xmlns:v="urn:schemas-microsoft-com:vml" Requires="v">
                <p:oleObj name="Equation" r:id="rId26" imgW="812520" imgH="228600" progId="Equation.DSMT4">
                  <p:embed/>
                </p:oleObj>
              </mc:Choice>
              <mc:Fallback>
                <p:oleObj name="Equation" r:id="rId26" imgW="812520" imgH="228600" progId="Equation.DSMT4">
                  <p:embed/>
                  <p:pic>
                    <p:nvPicPr>
                      <p:cNvPr id="136" name="Object 135">
                        <a:extLst>
                          <a:ext uri="{FF2B5EF4-FFF2-40B4-BE49-F238E27FC236}">
                            <a16:creationId xmlns:a16="http://schemas.microsoft.com/office/drawing/2014/main" id="{058B0A8A-836B-4113-8D2E-1D69D801D969}"/>
                          </a:ext>
                        </a:extLst>
                      </p:cNvPr>
                      <p:cNvPicPr/>
                      <p:nvPr/>
                    </p:nvPicPr>
                    <p:blipFill>
                      <a:blip r:embed="rId27"/>
                      <a:stretch>
                        <a:fillRect/>
                      </a:stretch>
                    </p:blipFill>
                    <p:spPr>
                      <a:xfrm>
                        <a:off x="7563087" y="4366530"/>
                        <a:ext cx="1223962" cy="349250"/>
                      </a:xfrm>
                      <a:prstGeom prst="rect">
                        <a:avLst/>
                      </a:prstGeom>
                    </p:spPr>
                  </p:pic>
                </p:oleObj>
              </mc:Fallback>
            </mc:AlternateContent>
          </a:graphicData>
        </a:graphic>
      </p:graphicFrame>
      <p:sp>
        <p:nvSpPr>
          <p:cNvPr id="139" name="Rectangle 138">
            <a:extLst>
              <a:ext uri="{FF2B5EF4-FFF2-40B4-BE49-F238E27FC236}">
                <a16:creationId xmlns:a16="http://schemas.microsoft.com/office/drawing/2014/main" id="{FD622A00-0ABF-46EF-877B-C3AC4B00E68E}"/>
              </a:ext>
            </a:extLst>
          </p:cNvPr>
          <p:cNvSpPr/>
          <p:nvPr/>
        </p:nvSpPr>
        <p:spPr>
          <a:xfrm>
            <a:off x="5583595" y="4795610"/>
            <a:ext cx="5756486" cy="338554"/>
          </a:xfrm>
          <a:prstGeom prst="rect">
            <a:avLst/>
          </a:prstGeom>
        </p:spPr>
        <p:txBody>
          <a:bodyPr wrap="square">
            <a:spAutoFit/>
          </a:bodyPr>
          <a:lstStyle/>
          <a:p>
            <a:r>
              <a:rPr lang="en-US" sz="1600"/>
              <a:t>Amost there!  So then the charge that will have passed through is:</a:t>
            </a:r>
            <a:endParaRPr lang="en-US" sz="1600" dirty="0"/>
          </a:p>
        </p:txBody>
      </p:sp>
      <p:graphicFrame>
        <p:nvGraphicFramePr>
          <p:cNvPr id="140" name="Object 139">
            <a:extLst>
              <a:ext uri="{FF2B5EF4-FFF2-40B4-BE49-F238E27FC236}">
                <a16:creationId xmlns:a16="http://schemas.microsoft.com/office/drawing/2014/main" id="{71433E23-141A-4AAB-9099-4643AA10519D}"/>
              </a:ext>
            </a:extLst>
          </p:cNvPr>
          <p:cNvGraphicFramePr>
            <a:graphicFrameLocks noChangeAspect="1"/>
          </p:cNvGraphicFramePr>
          <p:nvPr>
            <p:extLst>
              <p:ext uri="{D42A27DB-BD31-4B8C-83A1-F6EECF244321}">
                <p14:modId xmlns:p14="http://schemas.microsoft.com/office/powerpoint/2010/main" val="4181096539"/>
              </p:ext>
            </p:extLst>
          </p:nvPr>
        </p:nvGraphicFramePr>
        <p:xfrm>
          <a:off x="6657975" y="5208588"/>
          <a:ext cx="515938" cy="273050"/>
        </p:xfrm>
        <a:graphic>
          <a:graphicData uri="http://schemas.openxmlformats.org/presentationml/2006/ole">
            <mc:AlternateContent xmlns:mc="http://schemas.openxmlformats.org/markup-compatibility/2006">
              <mc:Choice xmlns:v="urn:schemas-microsoft-com:vml" Requires="v">
                <p:oleObj name="Equation" r:id="rId28" imgW="342720" imgH="177480" progId="Equation.DSMT4">
                  <p:embed/>
                </p:oleObj>
              </mc:Choice>
              <mc:Fallback>
                <p:oleObj name="Equation" r:id="rId28" imgW="342720" imgH="177480" progId="Equation.DSMT4">
                  <p:embed/>
                  <p:pic>
                    <p:nvPicPr>
                      <p:cNvPr id="136" name="Object 135">
                        <a:extLst>
                          <a:ext uri="{FF2B5EF4-FFF2-40B4-BE49-F238E27FC236}">
                            <a16:creationId xmlns:a16="http://schemas.microsoft.com/office/drawing/2014/main" id="{058B0A8A-836B-4113-8D2E-1D69D801D969}"/>
                          </a:ext>
                        </a:extLst>
                      </p:cNvPr>
                      <p:cNvPicPr/>
                      <p:nvPr/>
                    </p:nvPicPr>
                    <p:blipFill>
                      <a:blip r:embed="rId29"/>
                      <a:stretch>
                        <a:fillRect/>
                      </a:stretch>
                    </p:blipFill>
                    <p:spPr>
                      <a:xfrm>
                        <a:off x="6657975" y="5208588"/>
                        <a:ext cx="515938" cy="273050"/>
                      </a:xfrm>
                      <a:prstGeom prst="rect">
                        <a:avLst/>
                      </a:prstGeom>
                    </p:spPr>
                  </p:pic>
                </p:oleObj>
              </mc:Fallback>
            </mc:AlternateContent>
          </a:graphicData>
        </a:graphic>
      </p:graphicFrame>
      <p:graphicFrame>
        <p:nvGraphicFramePr>
          <p:cNvPr id="141" name="Object 140">
            <a:extLst>
              <a:ext uri="{FF2B5EF4-FFF2-40B4-BE49-F238E27FC236}">
                <a16:creationId xmlns:a16="http://schemas.microsoft.com/office/drawing/2014/main" id="{6720CA42-0F55-4DEA-AA65-4A7383E905B9}"/>
              </a:ext>
            </a:extLst>
          </p:cNvPr>
          <p:cNvGraphicFramePr>
            <a:graphicFrameLocks noChangeAspect="1"/>
          </p:cNvGraphicFramePr>
          <p:nvPr>
            <p:extLst>
              <p:ext uri="{D42A27DB-BD31-4B8C-83A1-F6EECF244321}">
                <p14:modId xmlns:p14="http://schemas.microsoft.com/office/powerpoint/2010/main" val="3328901110"/>
              </p:ext>
            </p:extLst>
          </p:nvPr>
        </p:nvGraphicFramePr>
        <p:xfrm>
          <a:off x="6237288" y="5202238"/>
          <a:ext cx="323850" cy="309562"/>
        </p:xfrm>
        <a:graphic>
          <a:graphicData uri="http://schemas.openxmlformats.org/presentationml/2006/ole">
            <mc:AlternateContent xmlns:mc="http://schemas.openxmlformats.org/markup-compatibility/2006">
              <mc:Choice xmlns:v="urn:schemas-microsoft-com:vml" Requires="v">
                <p:oleObj name="Equation" r:id="rId30" imgW="215640" imgH="203040" progId="Equation.DSMT4">
                  <p:embed/>
                </p:oleObj>
              </mc:Choice>
              <mc:Fallback>
                <p:oleObj name="Equation" r:id="rId30" imgW="215640" imgH="203040" progId="Equation.DSMT4">
                  <p:embed/>
                  <p:pic>
                    <p:nvPicPr>
                      <p:cNvPr id="137" name="Object 136">
                        <a:extLst>
                          <a:ext uri="{FF2B5EF4-FFF2-40B4-BE49-F238E27FC236}">
                            <a16:creationId xmlns:a16="http://schemas.microsoft.com/office/drawing/2014/main" id="{C08CE5BD-F24A-49D0-AF55-ACF306C1C7AC}"/>
                          </a:ext>
                        </a:extLst>
                      </p:cNvPr>
                      <p:cNvPicPr/>
                      <p:nvPr/>
                    </p:nvPicPr>
                    <p:blipFill>
                      <a:blip r:embed="rId31"/>
                      <a:stretch>
                        <a:fillRect/>
                      </a:stretch>
                    </p:blipFill>
                    <p:spPr>
                      <a:xfrm>
                        <a:off x="6237288" y="5202238"/>
                        <a:ext cx="323850" cy="309562"/>
                      </a:xfrm>
                      <a:prstGeom prst="rect">
                        <a:avLst/>
                      </a:prstGeom>
                    </p:spPr>
                  </p:pic>
                </p:oleObj>
              </mc:Fallback>
            </mc:AlternateContent>
          </a:graphicData>
        </a:graphic>
      </p:graphicFrame>
      <p:graphicFrame>
        <p:nvGraphicFramePr>
          <p:cNvPr id="142" name="Object 141">
            <a:extLst>
              <a:ext uri="{FF2B5EF4-FFF2-40B4-BE49-F238E27FC236}">
                <a16:creationId xmlns:a16="http://schemas.microsoft.com/office/drawing/2014/main" id="{034A50FA-8043-4D30-B339-D09FB300ECFE}"/>
              </a:ext>
            </a:extLst>
          </p:cNvPr>
          <p:cNvGraphicFramePr>
            <a:graphicFrameLocks noChangeAspect="1"/>
          </p:cNvGraphicFramePr>
          <p:nvPr>
            <p:extLst>
              <p:ext uri="{D42A27DB-BD31-4B8C-83A1-F6EECF244321}">
                <p14:modId xmlns:p14="http://schemas.microsoft.com/office/powerpoint/2010/main" val="2156880599"/>
              </p:ext>
            </p:extLst>
          </p:nvPr>
        </p:nvGraphicFramePr>
        <p:xfrm>
          <a:off x="7270750" y="5189214"/>
          <a:ext cx="1320800" cy="349250"/>
        </p:xfrm>
        <a:graphic>
          <a:graphicData uri="http://schemas.openxmlformats.org/presentationml/2006/ole">
            <mc:AlternateContent xmlns:mc="http://schemas.openxmlformats.org/markup-compatibility/2006">
              <mc:Choice xmlns:v="urn:schemas-microsoft-com:vml" Requires="v">
                <p:oleObj name="Equation" r:id="rId32" imgW="876240" imgH="228600" progId="Equation.DSMT4">
                  <p:embed/>
                </p:oleObj>
              </mc:Choice>
              <mc:Fallback>
                <p:oleObj name="Equation" r:id="rId32" imgW="876240" imgH="228600" progId="Equation.DSMT4">
                  <p:embed/>
                  <p:pic>
                    <p:nvPicPr>
                      <p:cNvPr id="138" name="Object 137">
                        <a:extLst>
                          <a:ext uri="{FF2B5EF4-FFF2-40B4-BE49-F238E27FC236}">
                            <a16:creationId xmlns:a16="http://schemas.microsoft.com/office/drawing/2014/main" id="{FFF66132-124D-492D-90A5-9D833240BF82}"/>
                          </a:ext>
                        </a:extLst>
                      </p:cNvPr>
                      <p:cNvPicPr/>
                      <p:nvPr/>
                    </p:nvPicPr>
                    <p:blipFill>
                      <a:blip r:embed="rId33"/>
                      <a:stretch>
                        <a:fillRect/>
                      </a:stretch>
                    </p:blipFill>
                    <p:spPr>
                      <a:xfrm>
                        <a:off x="7270750" y="5189214"/>
                        <a:ext cx="1320800" cy="349250"/>
                      </a:xfrm>
                      <a:prstGeom prst="rect">
                        <a:avLst/>
                      </a:prstGeom>
                    </p:spPr>
                  </p:pic>
                </p:oleObj>
              </mc:Fallback>
            </mc:AlternateContent>
          </a:graphicData>
        </a:graphic>
      </p:graphicFrame>
      <p:graphicFrame>
        <p:nvGraphicFramePr>
          <p:cNvPr id="143" name="Object 142">
            <a:extLst>
              <a:ext uri="{FF2B5EF4-FFF2-40B4-BE49-F238E27FC236}">
                <a16:creationId xmlns:a16="http://schemas.microsoft.com/office/drawing/2014/main" id="{4E968A76-995A-42A3-9969-F7993956BC70}"/>
              </a:ext>
            </a:extLst>
          </p:cNvPr>
          <p:cNvGraphicFramePr>
            <a:graphicFrameLocks noChangeAspect="1"/>
          </p:cNvGraphicFramePr>
          <p:nvPr>
            <p:extLst>
              <p:ext uri="{D42A27DB-BD31-4B8C-83A1-F6EECF244321}">
                <p14:modId xmlns:p14="http://schemas.microsoft.com/office/powerpoint/2010/main" val="2208293904"/>
              </p:ext>
            </p:extLst>
          </p:nvPr>
        </p:nvGraphicFramePr>
        <p:xfrm>
          <a:off x="8059738" y="6197600"/>
          <a:ext cx="709612" cy="303213"/>
        </p:xfrm>
        <a:graphic>
          <a:graphicData uri="http://schemas.openxmlformats.org/presentationml/2006/ole">
            <mc:AlternateContent xmlns:mc="http://schemas.openxmlformats.org/markup-compatibility/2006">
              <mc:Choice xmlns:v="urn:schemas-microsoft-com:vml" Requires="v">
                <p:oleObj name="Equation" r:id="rId34" imgW="533160" imgH="228600" progId="Equation.DSMT4">
                  <p:embed/>
                </p:oleObj>
              </mc:Choice>
              <mc:Fallback>
                <p:oleObj name="Equation" r:id="rId34" imgW="533160" imgH="228600" progId="Equation.DSMT4">
                  <p:embed/>
                  <p:pic>
                    <p:nvPicPr>
                      <p:cNvPr id="103" name="Object 102">
                        <a:extLst>
                          <a:ext uri="{FF2B5EF4-FFF2-40B4-BE49-F238E27FC236}">
                            <a16:creationId xmlns:a16="http://schemas.microsoft.com/office/drawing/2014/main" id="{C9433E98-57B5-4679-B40D-1F5771486355}"/>
                          </a:ext>
                        </a:extLst>
                      </p:cNvPr>
                      <p:cNvPicPr/>
                      <p:nvPr/>
                    </p:nvPicPr>
                    <p:blipFill>
                      <a:blip r:embed="rId35"/>
                      <a:stretch>
                        <a:fillRect/>
                      </a:stretch>
                    </p:blipFill>
                    <p:spPr>
                      <a:xfrm>
                        <a:off x="8059738" y="6197600"/>
                        <a:ext cx="709612" cy="303213"/>
                      </a:xfrm>
                      <a:prstGeom prst="rect">
                        <a:avLst/>
                      </a:prstGeom>
                    </p:spPr>
                  </p:pic>
                </p:oleObj>
              </mc:Fallback>
            </mc:AlternateContent>
          </a:graphicData>
        </a:graphic>
      </p:graphicFrame>
    </p:spTree>
    <p:extLst>
      <p:ext uri="{BB962C8B-B14F-4D97-AF65-F5344CB8AC3E}">
        <p14:creationId xmlns:p14="http://schemas.microsoft.com/office/powerpoint/2010/main" val="4173574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1.25E-6 4.44444E-6 L 1.25E-6 0.00023 L 0.11328 0.00277 " pathEditMode="relative" rAng="0" ptsTypes="AAA">
                                      <p:cBhvr>
                                        <p:cTn id="10" dur="2000" fill="hold"/>
                                        <p:tgtEl>
                                          <p:spTgt spid="7"/>
                                        </p:tgtEl>
                                        <p:attrNameLst>
                                          <p:attrName>ppt_x</p:attrName>
                                          <p:attrName>ppt_y</p:attrName>
                                        </p:attrNameLst>
                                      </p:cBhvr>
                                      <p:rCtr x="5664" y="139"/>
                                    </p:animMotion>
                                  </p:childTnLst>
                                </p:cTn>
                              </p:par>
                              <p:par>
                                <p:cTn id="11" presetID="0" presetClass="path" presetSubtype="0" accel="50000" decel="50000" fill="hold" grpId="0" nodeType="withEffect">
                                  <p:stCondLst>
                                    <p:cond delay="0"/>
                                  </p:stCondLst>
                                  <p:childTnLst>
                                    <p:animMotion origin="layout" path="M -8.33333E-7 -7.40741E-7 L -8.33333E-7 0.00023 L 0.11328 0.00278 " pathEditMode="relative" rAng="0" ptsTypes="AAA">
                                      <p:cBhvr>
                                        <p:cTn id="12" dur="2000" fill="hold"/>
                                        <p:tgtEl>
                                          <p:spTgt spid="15"/>
                                        </p:tgtEl>
                                        <p:attrNameLst>
                                          <p:attrName>ppt_x</p:attrName>
                                          <p:attrName>ppt_y</p:attrName>
                                        </p:attrNameLst>
                                      </p:cBhvr>
                                      <p:rCtr x="5664" y="139"/>
                                    </p:animMotion>
                                  </p:childTnLst>
                                </p:cTn>
                              </p:par>
                              <p:par>
                                <p:cTn id="13" presetID="0" presetClass="path" presetSubtype="0" accel="50000" decel="50000" fill="hold" grpId="0" nodeType="withEffect">
                                  <p:stCondLst>
                                    <p:cond delay="0"/>
                                  </p:stCondLst>
                                  <p:childTnLst>
                                    <p:animMotion origin="layout" path="M -1.04167E-6 -2.59259E-6 L -1.04167E-6 0.00023 L 0.11328 0.00278 " pathEditMode="relative" rAng="0" ptsTypes="AAA">
                                      <p:cBhvr>
                                        <p:cTn id="14" dur="2000" fill="hold"/>
                                        <p:tgtEl>
                                          <p:spTgt spid="17"/>
                                        </p:tgtEl>
                                        <p:attrNameLst>
                                          <p:attrName>ppt_x</p:attrName>
                                          <p:attrName>ppt_y</p:attrName>
                                        </p:attrNameLst>
                                      </p:cBhvr>
                                      <p:rCtr x="5664" y="139"/>
                                    </p:animMotion>
                                  </p:childTnLst>
                                </p:cTn>
                              </p:par>
                              <p:par>
                                <p:cTn id="15" presetID="0" presetClass="path" presetSubtype="0" accel="50000" decel="50000" fill="hold" grpId="0" nodeType="withEffect">
                                  <p:stCondLst>
                                    <p:cond delay="0"/>
                                  </p:stCondLst>
                                  <p:childTnLst>
                                    <p:animMotion origin="layout" path="M -2.70833E-6 -3.7037E-7 L -2.70833E-6 0.00023 L 0.11328 0.00278 " pathEditMode="relative" rAng="0" ptsTypes="AAA">
                                      <p:cBhvr>
                                        <p:cTn id="16" dur="2000" fill="hold"/>
                                        <p:tgtEl>
                                          <p:spTgt spid="18"/>
                                        </p:tgtEl>
                                        <p:attrNameLst>
                                          <p:attrName>ppt_x</p:attrName>
                                          <p:attrName>ppt_y</p:attrName>
                                        </p:attrNameLst>
                                      </p:cBhvr>
                                      <p:rCtr x="5664" y="139"/>
                                    </p:animMotion>
                                  </p:childTnLst>
                                </p:cTn>
                              </p:par>
                              <p:par>
                                <p:cTn id="17" presetID="0" presetClass="path" presetSubtype="0" accel="50000" decel="50000" fill="hold" grpId="0" nodeType="withEffect">
                                  <p:stCondLst>
                                    <p:cond delay="0"/>
                                  </p:stCondLst>
                                  <p:childTnLst>
                                    <p:animMotion origin="layout" path="M -1.04167E-6 -4.81481E-6 L -1.04167E-6 0.00024 L 0.11328 0.00278 " pathEditMode="relative" rAng="0" ptsTypes="AAA">
                                      <p:cBhvr>
                                        <p:cTn id="18" dur="2000" fill="hold"/>
                                        <p:tgtEl>
                                          <p:spTgt spid="20"/>
                                        </p:tgtEl>
                                        <p:attrNameLst>
                                          <p:attrName>ppt_x</p:attrName>
                                          <p:attrName>ppt_y</p:attrName>
                                        </p:attrNameLst>
                                      </p:cBhvr>
                                      <p:rCtr x="5664" y="139"/>
                                    </p:animMotion>
                                  </p:childTnLst>
                                </p:cTn>
                              </p:par>
                              <p:par>
                                <p:cTn id="19" presetID="0" presetClass="path" presetSubtype="0" accel="50000" decel="50000" fill="hold" grpId="0" nodeType="withEffect">
                                  <p:stCondLst>
                                    <p:cond delay="0"/>
                                  </p:stCondLst>
                                  <p:childTnLst>
                                    <p:animMotion origin="layout" path="M -2.91667E-6 1.11111E-6 L -2.91667E-6 0.00023 L 0.11328 0.00278 " pathEditMode="relative" rAng="0" ptsTypes="AAA">
                                      <p:cBhvr>
                                        <p:cTn id="20" dur="2000" fill="hold"/>
                                        <p:tgtEl>
                                          <p:spTgt spid="23"/>
                                        </p:tgtEl>
                                        <p:attrNameLst>
                                          <p:attrName>ppt_x</p:attrName>
                                          <p:attrName>ppt_y</p:attrName>
                                        </p:attrNameLst>
                                      </p:cBhvr>
                                      <p:rCtr x="5664" y="139"/>
                                    </p:animMotion>
                                  </p:childTnLst>
                                </p:cTn>
                              </p:par>
                              <p:par>
                                <p:cTn id="21" presetID="0" presetClass="path" presetSubtype="0" accel="50000" decel="50000" fill="hold" grpId="0" nodeType="withEffect">
                                  <p:stCondLst>
                                    <p:cond delay="0"/>
                                  </p:stCondLst>
                                  <p:childTnLst>
                                    <p:animMotion origin="layout" path="M 2.08333E-7 -2.22222E-6 L 2.08333E-7 0.00023 L 0.11328 0.00278 " pathEditMode="relative" rAng="0" ptsTypes="AAA">
                                      <p:cBhvr>
                                        <p:cTn id="22" dur="2000" fill="hold"/>
                                        <p:tgtEl>
                                          <p:spTgt spid="36"/>
                                        </p:tgtEl>
                                        <p:attrNameLst>
                                          <p:attrName>ppt_x</p:attrName>
                                          <p:attrName>ppt_y</p:attrName>
                                        </p:attrNameLst>
                                      </p:cBhvr>
                                      <p:rCtr x="5664" y="139"/>
                                    </p:animMotion>
                                  </p:childTnLst>
                                </p:cTn>
                              </p:par>
                              <p:par>
                                <p:cTn id="23" presetID="0" presetClass="path" presetSubtype="0" accel="50000" decel="50000" fill="hold" grpId="0" nodeType="withEffect">
                                  <p:stCondLst>
                                    <p:cond delay="0"/>
                                  </p:stCondLst>
                                  <p:childTnLst>
                                    <p:animMotion origin="layout" path="M 3.33333E-6 7.40741E-7 L 3.33333E-6 0.00023 L 0.11328 0.00278 " pathEditMode="relative" rAng="0" ptsTypes="AAA">
                                      <p:cBhvr>
                                        <p:cTn id="24" dur="2000" fill="hold"/>
                                        <p:tgtEl>
                                          <p:spTgt spid="39"/>
                                        </p:tgtEl>
                                        <p:attrNameLst>
                                          <p:attrName>ppt_x</p:attrName>
                                          <p:attrName>ppt_y</p:attrName>
                                        </p:attrNameLst>
                                      </p:cBhvr>
                                      <p:rCtr x="5664" y="139"/>
                                    </p:animMotion>
                                  </p:childTnLst>
                                </p:cTn>
                              </p:par>
                              <p:par>
                                <p:cTn id="25" presetID="0" presetClass="path" presetSubtype="0" accel="50000" decel="50000" fill="hold" grpId="0" nodeType="withEffect">
                                  <p:stCondLst>
                                    <p:cond delay="0"/>
                                  </p:stCondLst>
                                  <p:childTnLst>
                                    <p:animMotion origin="layout" path="M 4.58333E-6 1.11111E-6 L 4.58333E-6 0.00023 L 0.11328 0.00278 " pathEditMode="relative" rAng="0" ptsTypes="AAA">
                                      <p:cBhvr>
                                        <p:cTn id="26" dur="2000" fill="hold"/>
                                        <p:tgtEl>
                                          <p:spTgt spid="40"/>
                                        </p:tgtEl>
                                        <p:attrNameLst>
                                          <p:attrName>ppt_x</p:attrName>
                                          <p:attrName>ppt_y</p:attrName>
                                        </p:attrNameLst>
                                      </p:cBhvr>
                                      <p:rCtr x="5664" y="139"/>
                                    </p:animMotion>
                                  </p:childTnLst>
                                </p:cTn>
                              </p:par>
                              <p:par>
                                <p:cTn id="27" presetID="0" presetClass="path" presetSubtype="0" accel="50000" decel="50000" fill="hold" grpId="0" nodeType="withEffect">
                                  <p:stCondLst>
                                    <p:cond delay="0"/>
                                  </p:stCondLst>
                                  <p:childTnLst>
                                    <p:animMotion origin="layout" path="M 2.91667E-6 -2.59259E-6 L 2.91667E-6 0.00023 L 0.11328 0.00278 " pathEditMode="relative" rAng="0" ptsTypes="AAA">
                                      <p:cBhvr>
                                        <p:cTn id="28" dur="2000" fill="hold"/>
                                        <p:tgtEl>
                                          <p:spTgt spid="41"/>
                                        </p:tgtEl>
                                        <p:attrNameLst>
                                          <p:attrName>ppt_x</p:attrName>
                                          <p:attrName>ppt_y</p:attrName>
                                        </p:attrNameLst>
                                      </p:cBhvr>
                                      <p:rCtr x="5664" y="139"/>
                                    </p:animMotion>
                                  </p:childTnLst>
                                </p:cTn>
                              </p:par>
                              <p:par>
                                <p:cTn id="29" presetID="0" presetClass="path" presetSubtype="0" accel="50000" decel="50000" fill="hold" grpId="0" nodeType="withEffect">
                                  <p:stCondLst>
                                    <p:cond delay="0"/>
                                  </p:stCondLst>
                                  <p:childTnLst>
                                    <p:animMotion origin="layout" path="M 2.08333E-7 2.22222E-6 L 2.08333E-7 0.00023 L 0.11328 0.00278 " pathEditMode="relative" rAng="0" ptsTypes="AAA">
                                      <p:cBhvr>
                                        <p:cTn id="30" dur="2000" fill="hold"/>
                                        <p:tgtEl>
                                          <p:spTgt spid="42"/>
                                        </p:tgtEl>
                                        <p:attrNameLst>
                                          <p:attrName>ppt_x</p:attrName>
                                          <p:attrName>ppt_y</p:attrName>
                                        </p:attrNameLst>
                                      </p:cBhvr>
                                      <p:rCtr x="5664" y="139"/>
                                    </p:animMotion>
                                  </p:childTnLst>
                                </p:cTn>
                              </p:par>
                              <p:par>
                                <p:cTn id="31" presetID="0" presetClass="path" presetSubtype="0" accel="50000" decel="50000" fill="hold" grpId="0" nodeType="withEffect">
                                  <p:stCondLst>
                                    <p:cond delay="0"/>
                                  </p:stCondLst>
                                  <p:childTnLst>
                                    <p:animMotion origin="layout" path="M -3.54167E-6 3.7037E-7 L -3.54167E-6 0.00023 L 0.11328 0.00278 " pathEditMode="relative" rAng="0" ptsTypes="AAA">
                                      <p:cBhvr>
                                        <p:cTn id="32" dur="2000" fill="hold"/>
                                        <p:tgtEl>
                                          <p:spTgt spid="43"/>
                                        </p:tgtEl>
                                        <p:attrNameLst>
                                          <p:attrName>ppt_x</p:attrName>
                                          <p:attrName>ppt_y</p:attrName>
                                        </p:attrNameLst>
                                      </p:cBhvr>
                                      <p:rCtr x="5664" y="139"/>
                                    </p:animMotion>
                                  </p:childTnLst>
                                </p:cTn>
                              </p:par>
                              <p:par>
                                <p:cTn id="33" presetID="0" presetClass="path" presetSubtype="0" accel="50000" decel="50000" fill="hold" grpId="0" nodeType="withEffect">
                                  <p:stCondLst>
                                    <p:cond delay="0"/>
                                  </p:stCondLst>
                                  <p:childTnLst>
                                    <p:animMotion origin="layout" path="M -2.29167E-6 1.11111E-6 L -2.29167E-6 0.00023 L 0.11328 0.00278 " pathEditMode="relative" rAng="0" ptsTypes="AAA">
                                      <p:cBhvr>
                                        <p:cTn id="34" dur="2000" fill="hold"/>
                                        <p:tgtEl>
                                          <p:spTgt spid="44"/>
                                        </p:tgtEl>
                                        <p:attrNameLst>
                                          <p:attrName>ppt_x</p:attrName>
                                          <p:attrName>ppt_y</p:attrName>
                                        </p:attrNameLst>
                                      </p:cBhvr>
                                      <p:rCtr x="5664" y="139"/>
                                    </p:animMotion>
                                  </p:childTnLst>
                                </p:cTn>
                              </p:par>
                              <p:par>
                                <p:cTn id="35" presetID="0" presetClass="path" presetSubtype="0" accel="50000" decel="50000" fill="hold" grpId="0" nodeType="withEffect">
                                  <p:stCondLst>
                                    <p:cond delay="0"/>
                                  </p:stCondLst>
                                  <p:childTnLst>
                                    <p:animMotion origin="layout" path="M 1.66667E-6 3.33333E-6 L 1.66667E-6 0.00023 L 0.11328 0.00277 " pathEditMode="relative" rAng="0" ptsTypes="AAA">
                                      <p:cBhvr>
                                        <p:cTn id="36" dur="2000" fill="hold"/>
                                        <p:tgtEl>
                                          <p:spTgt spid="83"/>
                                        </p:tgtEl>
                                        <p:attrNameLst>
                                          <p:attrName>ppt_x</p:attrName>
                                          <p:attrName>ppt_y</p:attrName>
                                        </p:attrNameLst>
                                      </p:cBhvr>
                                      <p:rCtr x="5664" y="139"/>
                                    </p:animMotion>
                                  </p:childTnLst>
                                </p:cTn>
                              </p:par>
                              <p:par>
                                <p:cTn id="37" presetID="0" presetClass="path" presetSubtype="0" accel="50000" decel="50000" fill="hold" nodeType="withEffect">
                                  <p:stCondLst>
                                    <p:cond delay="0"/>
                                  </p:stCondLst>
                                  <p:childTnLst>
                                    <p:animMotion origin="layout" path="M -1.66667E-6 -3.7037E-7 L -1.66667E-6 0.00023 L 0.11328 0.00278 " pathEditMode="relative" rAng="0" ptsTypes="AAA">
                                      <p:cBhvr>
                                        <p:cTn id="38" dur="2000" fill="hold"/>
                                        <p:tgtEl>
                                          <p:spTgt spid="84"/>
                                        </p:tgtEl>
                                        <p:attrNameLst>
                                          <p:attrName>ppt_x</p:attrName>
                                          <p:attrName>ppt_y</p:attrName>
                                        </p:attrNameLst>
                                      </p:cBhvr>
                                      <p:rCtr x="5664" y="139"/>
                                    </p:animMotion>
                                  </p:childTnLst>
                                </p:cTn>
                              </p:par>
                              <p:par>
                                <p:cTn id="39" presetID="0" presetClass="path" presetSubtype="0" accel="50000" decel="50000" fill="hold" grpId="0" nodeType="withEffect">
                                  <p:stCondLst>
                                    <p:cond delay="0"/>
                                  </p:stCondLst>
                                  <p:childTnLst>
                                    <p:animMotion origin="layout" path="M -2.70833E-6 4.81481E-6 L -2.70833E-6 0.00023 L 0.11328 0.00277 " pathEditMode="relative" rAng="0" ptsTypes="AAA">
                                      <p:cBhvr>
                                        <p:cTn id="40" dur="2000" fill="hold"/>
                                        <p:tgtEl>
                                          <p:spTgt spid="75"/>
                                        </p:tgtEl>
                                        <p:attrNameLst>
                                          <p:attrName>ppt_x</p:attrName>
                                          <p:attrName>ppt_y</p:attrName>
                                        </p:attrNameLst>
                                      </p:cBhvr>
                                      <p:rCtr x="5664" y="139"/>
                                    </p:animMotion>
                                  </p:childTnLst>
                                </p:cTn>
                              </p:par>
                              <p:par>
                                <p:cTn id="41" presetID="0" presetClass="path" presetSubtype="0" accel="50000" decel="50000" fill="hold" grpId="0" nodeType="withEffect">
                                  <p:stCondLst>
                                    <p:cond delay="0"/>
                                  </p:stCondLst>
                                  <p:childTnLst>
                                    <p:animMotion origin="layout" path="M -2.08333E-6 7.40741E-7 L -2.08333E-6 0.00023 L 0.11328 0.00278 " pathEditMode="relative" rAng="0" ptsTypes="AAA">
                                      <p:cBhvr>
                                        <p:cTn id="42" dur="2000" fill="hold"/>
                                        <p:tgtEl>
                                          <p:spTgt spid="76"/>
                                        </p:tgtEl>
                                        <p:attrNameLst>
                                          <p:attrName>ppt_x</p:attrName>
                                          <p:attrName>ppt_y</p:attrName>
                                        </p:attrNameLst>
                                      </p:cBhvr>
                                      <p:rCtr x="5664" y="139"/>
                                    </p:animMotion>
                                  </p:childTnLst>
                                </p:cTn>
                              </p:par>
                              <p:par>
                                <p:cTn id="43" presetID="0" presetClass="path" presetSubtype="0" accel="50000" decel="50000" fill="hold" grpId="0" nodeType="withEffect">
                                  <p:stCondLst>
                                    <p:cond delay="0"/>
                                  </p:stCondLst>
                                  <p:childTnLst>
                                    <p:animMotion origin="layout" path="M -1.45833E-6 2.22222E-6 L -1.45833E-6 0.00023 L 0.11328 0.00278 " pathEditMode="relative" rAng="0" ptsTypes="AAA">
                                      <p:cBhvr>
                                        <p:cTn id="44" dur="2000" fill="hold"/>
                                        <p:tgtEl>
                                          <p:spTgt spid="77"/>
                                        </p:tgtEl>
                                        <p:attrNameLst>
                                          <p:attrName>ppt_x</p:attrName>
                                          <p:attrName>ppt_y</p:attrName>
                                        </p:attrNameLst>
                                      </p:cBhvr>
                                      <p:rCtr x="5664" y="139"/>
                                    </p:animMotion>
                                  </p:childTnLst>
                                </p:cTn>
                              </p:par>
                              <p:par>
                                <p:cTn id="45" presetID="0" presetClass="path" presetSubtype="0" accel="50000" decel="50000" fill="hold" grpId="0" nodeType="withEffect">
                                  <p:stCondLst>
                                    <p:cond delay="0"/>
                                  </p:stCondLst>
                                  <p:childTnLst>
                                    <p:animMotion origin="layout" path="M -3.75E-6 -2.96296E-6 L -3.75E-6 0.00023 L 0.11329 0.00278 " pathEditMode="relative" rAng="0" ptsTypes="AAA">
                                      <p:cBhvr>
                                        <p:cTn id="46" dur="2000" fill="hold"/>
                                        <p:tgtEl>
                                          <p:spTgt spid="78"/>
                                        </p:tgtEl>
                                        <p:attrNameLst>
                                          <p:attrName>ppt_x</p:attrName>
                                          <p:attrName>ppt_y</p:attrName>
                                        </p:attrNameLst>
                                      </p:cBhvr>
                                      <p:rCtr x="5664" y="139"/>
                                    </p:animMotion>
                                  </p:childTnLst>
                                </p:cTn>
                              </p:par>
                              <p:par>
                                <p:cTn id="47" presetID="0" presetClass="path" presetSubtype="0" accel="50000" decel="50000" fill="hold" grpId="0" nodeType="withEffect">
                                  <p:stCondLst>
                                    <p:cond delay="0"/>
                                  </p:stCondLst>
                                  <p:childTnLst>
                                    <p:animMotion origin="layout" path="M -1.45833E-6 2.96296E-6 L -1.45833E-6 0.00023 L 0.11328 0.00277 " pathEditMode="relative" rAng="0" ptsTypes="AAA">
                                      <p:cBhvr>
                                        <p:cTn id="48" dur="2000" fill="hold"/>
                                        <p:tgtEl>
                                          <p:spTgt spid="79"/>
                                        </p:tgtEl>
                                        <p:attrNameLst>
                                          <p:attrName>ppt_x</p:attrName>
                                          <p:attrName>ppt_y</p:attrName>
                                        </p:attrNameLst>
                                      </p:cBhvr>
                                      <p:rCtr x="5664" y="139"/>
                                    </p:animMotion>
                                  </p:childTnLst>
                                </p:cTn>
                              </p:par>
                              <p:par>
                                <p:cTn id="49" presetID="0" presetClass="path" presetSubtype="0" accel="50000" decel="50000" fill="hold" grpId="0" nodeType="withEffect">
                                  <p:stCondLst>
                                    <p:cond delay="0"/>
                                  </p:stCondLst>
                                  <p:childTnLst>
                                    <p:animMotion origin="layout" path="M -4.58333E-6 3.7037E-7 L -4.58333E-6 0.00023 L 0.11329 0.00278 " pathEditMode="relative" rAng="0" ptsTypes="AAA">
                                      <p:cBhvr>
                                        <p:cTn id="50" dur="2000" fill="hold"/>
                                        <p:tgtEl>
                                          <p:spTgt spid="85"/>
                                        </p:tgtEl>
                                        <p:attrNameLst>
                                          <p:attrName>ppt_x</p:attrName>
                                          <p:attrName>ppt_y</p:attrName>
                                        </p:attrNameLst>
                                      </p:cBhvr>
                                      <p:rCtr x="5664" y="139"/>
                                    </p:animMotion>
                                  </p:childTnLst>
                                </p:cTn>
                              </p:par>
                              <p:par>
                                <p:cTn id="51" presetID="0" presetClass="path" presetSubtype="0" accel="50000" decel="50000" fill="hold" grpId="0" nodeType="withEffect">
                                  <p:stCondLst>
                                    <p:cond delay="0"/>
                                  </p:stCondLst>
                                  <p:childTnLst>
                                    <p:animMotion origin="layout" path="M 4.16667E-7 7.40741E-7 L 4.16667E-7 0.00023 L 0.11328 0.00278 " pathEditMode="relative" rAng="0" ptsTypes="AAA">
                                      <p:cBhvr>
                                        <p:cTn id="52" dur="2000" fill="hold"/>
                                        <p:tgtEl>
                                          <p:spTgt spid="119"/>
                                        </p:tgtEl>
                                        <p:attrNameLst>
                                          <p:attrName>ppt_x</p:attrName>
                                          <p:attrName>ppt_y</p:attrName>
                                        </p:attrNameLst>
                                      </p:cBhvr>
                                      <p:rCtr x="5664" y="139"/>
                                    </p:animMotion>
                                  </p:childTnLst>
                                </p:cTn>
                              </p:par>
                              <p:par>
                                <p:cTn id="53" presetID="0" presetClass="path" presetSubtype="0" accel="50000" decel="50000" fill="hold" grpId="0" nodeType="withEffect">
                                  <p:stCondLst>
                                    <p:cond delay="0"/>
                                  </p:stCondLst>
                                  <p:childTnLst>
                                    <p:animMotion origin="layout" path="M -8.33333E-7 4.81481E-6 L -8.33333E-7 0.00023 L 0.11328 0.00277 " pathEditMode="relative" rAng="0" ptsTypes="AAA">
                                      <p:cBhvr>
                                        <p:cTn id="54" dur="2000" fill="hold"/>
                                        <p:tgtEl>
                                          <p:spTgt spid="120"/>
                                        </p:tgtEl>
                                        <p:attrNameLst>
                                          <p:attrName>ppt_x</p:attrName>
                                          <p:attrName>ppt_y</p:attrName>
                                        </p:attrNameLst>
                                      </p:cBhvr>
                                      <p:rCtr x="5664" y="139"/>
                                    </p:animMotion>
                                  </p:childTnLst>
                                </p:cTn>
                              </p:par>
                              <p:par>
                                <p:cTn id="55" presetID="0" presetClass="path" presetSubtype="0" accel="50000" decel="50000" fill="hold" grpId="0" nodeType="withEffect">
                                  <p:stCondLst>
                                    <p:cond delay="0"/>
                                  </p:stCondLst>
                                  <p:childTnLst>
                                    <p:animMotion origin="layout" path="M -4.79167E-6 4.81481E-6 L -4.79167E-6 0.00023 L 0.11329 0.00277 " pathEditMode="relative" rAng="0" ptsTypes="AAA">
                                      <p:cBhvr>
                                        <p:cTn id="56" dur="2000" fill="hold"/>
                                        <p:tgtEl>
                                          <p:spTgt spid="121"/>
                                        </p:tgtEl>
                                        <p:attrNameLst>
                                          <p:attrName>ppt_x</p:attrName>
                                          <p:attrName>ppt_y</p:attrName>
                                        </p:attrNameLst>
                                      </p:cBhvr>
                                      <p:rCtr x="5664" y="139"/>
                                    </p:animMotion>
                                  </p:childTnLst>
                                </p:cTn>
                              </p:par>
                              <p:par>
                                <p:cTn id="57" presetID="0" presetClass="path" presetSubtype="0" accel="50000" decel="50000" fill="hold" grpId="0" nodeType="withEffect">
                                  <p:stCondLst>
                                    <p:cond delay="0"/>
                                  </p:stCondLst>
                                  <p:childTnLst>
                                    <p:animMotion origin="layout" path="M -3.95833E-6 -2.96296E-6 L -3.95833E-6 0.00023 L 0.11329 0.00278 " pathEditMode="relative" rAng="0" ptsTypes="AAA">
                                      <p:cBhvr>
                                        <p:cTn id="58" dur="2000" fill="hold"/>
                                        <p:tgtEl>
                                          <p:spTgt spid="122"/>
                                        </p:tgtEl>
                                        <p:attrNameLst>
                                          <p:attrName>ppt_x</p:attrName>
                                          <p:attrName>ppt_y</p:attrName>
                                        </p:attrNameLst>
                                      </p:cBhvr>
                                      <p:rCtr x="5664" y="139"/>
                                    </p:animMotion>
                                  </p:childTnLst>
                                </p:cTn>
                              </p:par>
                              <p:par>
                                <p:cTn id="59" presetID="0" presetClass="path" presetSubtype="0" accel="50000" decel="50000" fill="hold" grpId="0" nodeType="withEffect">
                                  <p:stCondLst>
                                    <p:cond delay="0"/>
                                  </p:stCondLst>
                                  <p:childTnLst>
                                    <p:animMotion origin="layout" path="M -2.08333E-6 1.48148E-6 L -2.08333E-6 0.00023 L 0.11328 0.00278 " pathEditMode="relative" rAng="0" ptsTypes="AAA">
                                      <p:cBhvr>
                                        <p:cTn id="60" dur="2000" fill="hold"/>
                                        <p:tgtEl>
                                          <p:spTgt spid="123"/>
                                        </p:tgtEl>
                                        <p:attrNameLst>
                                          <p:attrName>ppt_x</p:attrName>
                                          <p:attrName>ppt_y</p:attrName>
                                        </p:attrNameLst>
                                      </p:cBhvr>
                                      <p:rCtr x="5664" y="139"/>
                                    </p:animMotion>
                                  </p:childTnLst>
                                </p:cTn>
                              </p:par>
                              <p:par>
                                <p:cTn id="61" presetID="0" presetClass="path" presetSubtype="0" accel="50000" decel="50000" fill="hold" grpId="0" nodeType="withEffect">
                                  <p:stCondLst>
                                    <p:cond delay="0"/>
                                  </p:stCondLst>
                                  <p:childTnLst>
                                    <p:animMotion origin="layout" path="M 3.125E-6 -2.96296E-6 L 3.125E-6 0.00023 L 0.11328 0.00278 " pathEditMode="relative" rAng="0" ptsTypes="AAA">
                                      <p:cBhvr>
                                        <p:cTn id="62" dur="2000" fill="hold"/>
                                        <p:tgtEl>
                                          <p:spTgt spid="124"/>
                                        </p:tgtEl>
                                        <p:attrNameLst>
                                          <p:attrName>ppt_x</p:attrName>
                                          <p:attrName>ppt_y</p:attrName>
                                        </p:attrNameLst>
                                      </p:cBhvr>
                                      <p:rCtr x="5664" y="139"/>
                                    </p:animMotion>
                                  </p:childTnLst>
                                </p:cTn>
                              </p:par>
                              <p:par>
                                <p:cTn id="63" presetID="0" presetClass="path" presetSubtype="0" accel="50000" decel="50000" fill="hold" grpId="0" nodeType="withEffect">
                                  <p:stCondLst>
                                    <p:cond delay="0"/>
                                  </p:stCondLst>
                                  <p:childTnLst>
                                    <p:animMotion origin="layout" path="M 5E-6 4.44444E-6 L 5E-6 0.00023 L 0.11329 0.00277 " pathEditMode="relative" rAng="0" ptsTypes="AAA">
                                      <p:cBhvr>
                                        <p:cTn id="64" dur="2000" fill="hold"/>
                                        <p:tgtEl>
                                          <p:spTgt spid="125"/>
                                        </p:tgtEl>
                                        <p:attrNameLst>
                                          <p:attrName>ppt_x</p:attrName>
                                          <p:attrName>ppt_y</p:attrName>
                                        </p:attrNameLst>
                                      </p:cBhvr>
                                      <p:rCtr x="5664" y="139"/>
                                    </p:animMotion>
                                  </p:childTnLst>
                                </p:cTn>
                              </p:par>
                              <p:par>
                                <p:cTn id="65" presetID="0" presetClass="path" presetSubtype="0" accel="50000" decel="50000" fill="hold" grpId="0" nodeType="withEffect">
                                  <p:stCondLst>
                                    <p:cond delay="0"/>
                                  </p:stCondLst>
                                  <p:childTnLst>
                                    <p:animMotion origin="layout" path="M -2.29167E-6 1.11111E-6 L -2.29167E-6 0.00023 L 0.11328 0.00278 " pathEditMode="relative" rAng="0" ptsTypes="AAA">
                                      <p:cBhvr>
                                        <p:cTn id="66" dur="2000" fill="hold"/>
                                        <p:tgtEl>
                                          <p:spTgt spid="126"/>
                                        </p:tgtEl>
                                        <p:attrNameLst>
                                          <p:attrName>ppt_x</p:attrName>
                                          <p:attrName>ppt_y</p:attrName>
                                        </p:attrNameLst>
                                      </p:cBhvr>
                                      <p:rCtr x="5664" y="139"/>
                                    </p:animMotion>
                                  </p:childTnLst>
                                </p:cTn>
                              </p:par>
                              <p:par>
                                <p:cTn id="67" presetID="0" presetClass="path" presetSubtype="0" accel="50000" decel="50000" fill="hold" grpId="0" nodeType="withEffect">
                                  <p:stCondLst>
                                    <p:cond delay="0"/>
                                  </p:stCondLst>
                                  <p:childTnLst>
                                    <p:animMotion origin="layout" path="M -4.16667E-7 -4.81481E-6 L -4.16667E-7 0.00024 L 0.11328 0.00278 " pathEditMode="relative" rAng="0" ptsTypes="AAA">
                                      <p:cBhvr>
                                        <p:cTn id="68" dur="2000" fill="hold"/>
                                        <p:tgtEl>
                                          <p:spTgt spid="127"/>
                                        </p:tgtEl>
                                        <p:attrNameLst>
                                          <p:attrName>ppt_x</p:attrName>
                                          <p:attrName>ppt_y</p:attrName>
                                        </p:attrNameLst>
                                      </p:cBhvr>
                                      <p:rCtr x="5664" y="139"/>
                                    </p:animMotion>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16"/>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9"/>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2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129"/>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130"/>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131"/>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132"/>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133"/>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134"/>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135"/>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137"/>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136"/>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138"/>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139"/>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141"/>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nodeType="clickEffect">
                                  <p:stCondLst>
                                    <p:cond delay="0"/>
                                  </p:stCondLst>
                                  <p:childTnLst>
                                    <p:set>
                                      <p:cBhvr>
                                        <p:cTn id="130" dur="1" fill="hold">
                                          <p:stCondLst>
                                            <p:cond delay="0"/>
                                          </p:stCondLst>
                                        </p:cTn>
                                        <p:tgtEl>
                                          <p:spTgt spid="140"/>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nodeType="clickEffect">
                                  <p:stCondLst>
                                    <p:cond delay="0"/>
                                  </p:stCondLst>
                                  <p:childTnLst>
                                    <p:set>
                                      <p:cBhvr>
                                        <p:cTn id="134" dur="1" fill="hold">
                                          <p:stCondLst>
                                            <p:cond delay="0"/>
                                          </p:stCondLst>
                                        </p:cTn>
                                        <p:tgtEl>
                                          <p:spTgt spid="142"/>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101"/>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nodeType="clickEffect">
                                  <p:stCondLst>
                                    <p:cond delay="0"/>
                                  </p:stCondLst>
                                  <p:childTnLst>
                                    <p:set>
                                      <p:cBhvr>
                                        <p:cTn id="142" dur="1" fill="hold">
                                          <p:stCondLst>
                                            <p:cond delay="0"/>
                                          </p:stCondLst>
                                        </p:cTn>
                                        <p:tgtEl>
                                          <p:spTgt spid="4"/>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nodeType="clickEffect">
                                  <p:stCondLst>
                                    <p:cond delay="0"/>
                                  </p:stCondLst>
                                  <p:childTnLst>
                                    <p:set>
                                      <p:cBhvr>
                                        <p:cTn id="146" dur="1" fill="hold">
                                          <p:stCondLst>
                                            <p:cond delay="0"/>
                                          </p:stCondLst>
                                        </p:cTn>
                                        <p:tgtEl>
                                          <p:spTgt spid="103"/>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nodeType="clickEffect">
                                  <p:stCondLst>
                                    <p:cond delay="0"/>
                                  </p:stCondLst>
                                  <p:childTnLst>
                                    <p:set>
                                      <p:cBhvr>
                                        <p:cTn id="150" dur="1" fill="hold">
                                          <p:stCondLst>
                                            <p:cond delay="0"/>
                                          </p:stCondLst>
                                        </p:cTn>
                                        <p:tgtEl>
                                          <p:spTgt spid="143"/>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0" presetClass="entr" presetSubtype="0" fill="hold" nodeType="clickEffect">
                                  <p:stCondLst>
                                    <p:cond delay="0"/>
                                  </p:stCondLst>
                                  <p:childTnLst>
                                    <p:set>
                                      <p:cBhvr>
                                        <p:cTn id="154" dur="1" fill="hold">
                                          <p:stCondLst>
                                            <p:cond delay="0"/>
                                          </p:stCondLst>
                                        </p:cTn>
                                        <p:tgtEl>
                                          <p:spTgt spid="105"/>
                                        </p:tgtEl>
                                        <p:attrNameLst>
                                          <p:attrName>style.visibility</p:attrName>
                                        </p:attrNameLst>
                                      </p:cBhvr>
                                      <p:to>
                                        <p:strVal val="visible"/>
                                      </p:to>
                                    </p:set>
                                    <p:animEffect transition="in" filter="fade">
                                      <p:cBhvr>
                                        <p:cTn id="155" dur="500"/>
                                        <p:tgtEl>
                                          <p:spTgt spid="105"/>
                                        </p:tgtEl>
                                      </p:cBhvr>
                                    </p:animEffect>
                                  </p:childTnLst>
                                </p:cTn>
                              </p:par>
                              <p:par>
                                <p:cTn id="156" presetID="10" presetClass="entr" presetSubtype="0" fill="hold" nodeType="withEffect">
                                  <p:stCondLst>
                                    <p:cond delay="0"/>
                                  </p:stCondLst>
                                  <p:childTnLst>
                                    <p:set>
                                      <p:cBhvr>
                                        <p:cTn id="157" dur="1" fill="hold">
                                          <p:stCondLst>
                                            <p:cond delay="0"/>
                                          </p:stCondLst>
                                        </p:cTn>
                                        <p:tgtEl>
                                          <p:spTgt spid="106"/>
                                        </p:tgtEl>
                                        <p:attrNameLst>
                                          <p:attrName>style.visibility</p:attrName>
                                        </p:attrNameLst>
                                      </p:cBhvr>
                                      <p:to>
                                        <p:strVal val="visible"/>
                                      </p:to>
                                    </p:set>
                                    <p:animEffect transition="in" filter="fade">
                                      <p:cBhvr>
                                        <p:cTn id="158"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animBg="1"/>
      <p:bldP spid="17" grpId="0" animBg="1"/>
      <p:bldP spid="18" grpId="0" animBg="1"/>
      <p:bldP spid="20" grpId="0" animBg="1"/>
      <p:bldP spid="23" grpId="0" animBg="1"/>
      <p:bldP spid="36" grpId="0" animBg="1"/>
      <p:bldP spid="39" grpId="0" animBg="1"/>
      <p:bldP spid="40" grpId="0" animBg="1"/>
      <p:bldP spid="41" grpId="0" animBg="1"/>
      <p:bldP spid="42" grpId="0" animBg="1"/>
      <p:bldP spid="43" grpId="0" animBg="1"/>
      <p:bldP spid="44" grpId="0" animBg="1"/>
      <p:bldP spid="82" grpId="0"/>
      <p:bldP spid="83" grpId="0"/>
      <p:bldP spid="101" grpId="0"/>
      <p:bldP spid="75" grpId="0" animBg="1"/>
      <p:bldP spid="76" grpId="0" animBg="1"/>
      <p:bldP spid="77" grpId="0" animBg="1"/>
      <p:bldP spid="78" grpId="0" animBg="1"/>
      <p:bldP spid="79" grpId="0" animBg="1"/>
      <p:bldP spid="85"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6" grpId="0" animBg="1"/>
      <p:bldP spid="19" grpId="0"/>
      <p:bldP spid="128" grpId="0"/>
      <p:bldP spid="135" grpId="0"/>
      <p:bldP spid="1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8C324-6F7A-4F87-A123-7F2157686338}"/>
              </a:ext>
            </a:extLst>
          </p:cNvPr>
          <p:cNvSpPr txBox="1">
            <a:spLocks/>
          </p:cNvSpPr>
          <p:nvPr/>
        </p:nvSpPr>
        <p:spPr>
          <a:xfrm>
            <a:off x="4677568" y="166475"/>
            <a:ext cx="2997200" cy="567289"/>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Ohm’s Law</a:t>
            </a:r>
            <a:endParaRPr lang="en-US" sz="3600" b="1" u="sng" dirty="0">
              <a:latin typeface="+mn-lt"/>
            </a:endParaRPr>
          </a:p>
        </p:txBody>
      </p:sp>
      <p:sp>
        <p:nvSpPr>
          <p:cNvPr id="3" name="TextBox 2">
            <a:extLst>
              <a:ext uri="{FF2B5EF4-FFF2-40B4-BE49-F238E27FC236}">
                <a16:creationId xmlns:a16="http://schemas.microsoft.com/office/drawing/2014/main" id="{5A559B14-30F2-4C0C-BE0C-587D864E0918}"/>
              </a:ext>
            </a:extLst>
          </p:cNvPr>
          <p:cNvSpPr txBox="1"/>
          <p:nvPr/>
        </p:nvSpPr>
        <p:spPr>
          <a:xfrm>
            <a:off x="313603" y="866131"/>
            <a:ext cx="9518554" cy="646331"/>
          </a:xfrm>
          <a:prstGeom prst="rect">
            <a:avLst/>
          </a:prstGeom>
          <a:noFill/>
        </p:spPr>
        <p:txBody>
          <a:bodyPr wrap="square" rtlCol="0">
            <a:spAutoFit/>
          </a:bodyPr>
          <a:lstStyle/>
          <a:p>
            <a:r>
              <a:rPr lang="en-US" dirty="0"/>
              <a:t>And now </a:t>
            </a:r>
            <a:r>
              <a:rPr lang="en-US"/>
              <a:t>we’re a short step away from Ohm’s </a:t>
            </a:r>
            <a:r>
              <a:rPr lang="en-US" dirty="0"/>
              <a:t>law, which relates the current flowing through a resistor to </a:t>
            </a:r>
            <a:r>
              <a:rPr lang="en-US"/>
              <a:t>the </a:t>
            </a:r>
            <a:r>
              <a:rPr lang="en-US" i="1"/>
              <a:t>potential difference, </a:t>
            </a:r>
            <a:r>
              <a:rPr lang="el-GR" i="1"/>
              <a:t>Δ</a:t>
            </a:r>
            <a:r>
              <a:rPr lang="en-US" i="1"/>
              <a:t>V</a:t>
            </a:r>
            <a:r>
              <a:rPr lang="en-US" i="1" baseline="-25000"/>
              <a:t>R</a:t>
            </a:r>
            <a:r>
              <a:rPr lang="en-US" i="1"/>
              <a:t>, </a:t>
            </a:r>
            <a:r>
              <a:rPr lang="en-US"/>
              <a:t>across </a:t>
            </a:r>
            <a:r>
              <a:rPr lang="en-US" dirty="0"/>
              <a:t>it:</a:t>
            </a:r>
          </a:p>
        </p:txBody>
      </p:sp>
      <p:graphicFrame>
        <p:nvGraphicFramePr>
          <p:cNvPr id="4" name="Object 3">
            <a:extLst>
              <a:ext uri="{FF2B5EF4-FFF2-40B4-BE49-F238E27FC236}">
                <a16:creationId xmlns:a16="http://schemas.microsoft.com/office/drawing/2014/main" id="{C69AFF05-56F6-4D11-AF8C-ED4BCBE7F192}"/>
              </a:ext>
            </a:extLst>
          </p:cNvPr>
          <p:cNvGraphicFramePr>
            <a:graphicFrameLocks noChangeAspect="1"/>
          </p:cNvGraphicFramePr>
          <p:nvPr>
            <p:extLst>
              <p:ext uri="{D42A27DB-BD31-4B8C-83A1-F6EECF244321}">
                <p14:modId xmlns:p14="http://schemas.microsoft.com/office/powerpoint/2010/main" val="3171410654"/>
              </p:ext>
            </p:extLst>
          </p:nvPr>
        </p:nvGraphicFramePr>
        <p:xfrm>
          <a:off x="366046" y="2381708"/>
          <a:ext cx="896938" cy="315913"/>
        </p:xfrm>
        <a:graphic>
          <a:graphicData uri="http://schemas.openxmlformats.org/presentationml/2006/ole">
            <mc:AlternateContent xmlns:mc="http://schemas.openxmlformats.org/markup-compatibility/2006">
              <mc:Choice xmlns:v="urn:schemas-microsoft-com:vml" Requires="v">
                <p:oleObj name="Equation" r:id="rId3" imgW="647640" imgH="228600" progId="Equation.DSMT4">
                  <p:embed/>
                </p:oleObj>
              </mc:Choice>
              <mc:Fallback>
                <p:oleObj name="Equation" r:id="rId3" imgW="647640" imgH="228600" progId="Equation.DSMT4">
                  <p:embed/>
                  <p:pic>
                    <p:nvPicPr>
                      <p:cNvPr id="106" name="Object 105">
                        <a:extLst>
                          <a:ext uri="{FF2B5EF4-FFF2-40B4-BE49-F238E27FC236}">
                            <a16:creationId xmlns:a16="http://schemas.microsoft.com/office/drawing/2014/main" id="{14FE869F-DA20-4143-BCFC-1DF494EA6207}"/>
                          </a:ext>
                        </a:extLst>
                      </p:cNvPr>
                      <p:cNvPicPr/>
                      <p:nvPr/>
                    </p:nvPicPr>
                    <p:blipFill>
                      <a:blip r:embed="rId4"/>
                      <a:stretch>
                        <a:fillRect/>
                      </a:stretch>
                    </p:blipFill>
                    <p:spPr>
                      <a:xfrm>
                        <a:off x="366046" y="2381708"/>
                        <a:ext cx="896938" cy="315913"/>
                      </a:xfrm>
                      <a:prstGeom prst="rect">
                        <a:avLst/>
                      </a:prstGeom>
                      <a:noFill/>
                    </p:spPr>
                  </p:pic>
                </p:oleObj>
              </mc:Fallback>
            </mc:AlternateContent>
          </a:graphicData>
        </a:graphic>
      </p:graphicFrame>
      <p:graphicFrame>
        <p:nvGraphicFramePr>
          <p:cNvPr id="29" name="Object 28">
            <a:extLst>
              <a:ext uri="{FF2B5EF4-FFF2-40B4-BE49-F238E27FC236}">
                <a16:creationId xmlns:a16="http://schemas.microsoft.com/office/drawing/2014/main" id="{85CC5726-F55F-4B85-A600-C504AB948341}"/>
              </a:ext>
            </a:extLst>
          </p:cNvPr>
          <p:cNvGraphicFramePr>
            <a:graphicFrameLocks noChangeAspect="1"/>
          </p:cNvGraphicFramePr>
          <p:nvPr>
            <p:extLst>
              <p:ext uri="{D42A27DB-BD31-4B8C-83A1-F6EECF244321}">
                <p14:modId xmlns:p14="http://schemas.microsoft.com/office/powerpoint/2010/main" val="1727011734"/>
              </p:ext>
            </p:extLst>
          </p:nvPr>
        </p:nvGraphicFramePr>
        <p:xfrm>
          <a:off x="5394048" y="5995042"/>
          <a:ext cx="2300287" cy="544512"/>
        </p:xfrm>
        <a:graphic>
          <a:graphicData uri="http://schemas.openxmlformats.org/presentationml/2006/ole">
            <mc:AlternateContent xmlns:mc="http://schemas.openxmlformats.org/markup-compatibility/2006">
              <mc:Choice xmlns:v="urn:schemas-microsoft-com:vml" Requires="v">
                <p:oleObj name="Equation" r:id="rId5" imgW="1663560" imgH="393480" progId="Equation.DSMT4">
                  <p:embed/>
                </p:oleObj>
              </mc:Choice>
              <mc:Fallback>
                <p:oleObj name="Equation" r:id="rId5" imgW="1663560" imgH="393480" progId="Equation.DSMT4">
                  <p:embed/>
                  <p:pic>
                    <p:nvPicPr>
                      <p:cNvPr id="28" name="Object 27">
                        <a:extLst>
                          <a:ext uri="{FF2B5EF4-FFF2-40B4-BE49-F238E27FC236}">
                            <a16:creationId xmlns:a16="http://schemas.microsoft.com/office/drawing/2014/main" id="{AE422BA8-CCD9-4DAA-9A04-2F81F695F3B0}"/>
                          </a:ext>
                        </a:extLst>
                      </p:cNvPr>
                      <p:cNvPicPr/>
                      <p:nvPr/>
                    </p:nvPicPr>
                    <p:blipFill>
                      <a:blip r:embed="rId6"/>
                      <a:stretch>
                        <a:fillRect/>
                      </a:stretch>
                    </p:blipFill>
                    <p:spPr>
                      <a:xfrm>
                        <a:off x="5394048" y="5995042"/>
                        <a:ext cx="2300287" cy="544512"/>
                      </a:xfrm>
                      <a:prstGeom prst="rect">
                        <a:avLst/>
                      </a:prstGeom>
                      <a:solidFill>
                        <a:srgbClr val="CCFFCC"/>
                      </a:solidFill>
                    </p:spPr>
                  </p:pic>
                </p:oleObj>
              </mc:Fallback>
            </mc:AlternateContent>
          </a:graphicData>
        </a:graphic>
      </p:graphicFrame>
      <p:graphicFrame>
        <p:nvGraphicFramePr>
          <p:cNvPr id="24" name="Object 23">
            <a:extLst>
              <a:ext uri="{FF2B5EF4-FFF2-40B4-BE49-F238E27FC236}">
                <a16:creationId xmlns:a16="http://schemas.microsoft.com/office/drawing/2014/main" id="{7CCA5EB0-3185-4630-9F1F-D606BF3D0D7B}"/>
              </a:ext>
            </a:extLst>
          </p:cNvPr>
          <p:cNvGraphicFramePr>
            <a:graphicFrameLocks noChangeAspect="1"/>
          </p:cNvGraphicFramePr>
          <p:nvPr>
            <p:extLst>
              <p:ext uri="{D42A27DB-BD31-4B8C-83A1-F6EECF244321}">
                <p14:modId xmlns:p14="http://schemas.microsoft.com/office/powerpoint/2010/main" val="3702471820"/>
              </p:ext>
            </p:extLst>
          </p:nvPr>
        </p:nvGraphicFramePr>
        <p:xfrm>
          <a:off x="366046" y="4015252"/>
          <a:ext cx="1956685" cy="589238"/>
        </p:xfrm>
        <a:graphic>
          <a:graphicData uri="http://schemas.openxmlformats.org/presentationml/2006/ole">
            <mc:AlternateContent xmlns:mc="http://schemas.openxmlformats.org/markup-compatibility/2006">
              <mc:Choice xmlns:v="urn:schemas-microsoft-com:vml" Requires="v">
                <p:oleObj name="Equation" r:id="rId7" imgW="1307880" imgH="393480" progId="Equation.DSMT4">
                  <p:embed/>
                </p:oleObj>
              </mc:Choice>
              <mc:Fallback>
                <p:oleObj name="Equation" r:id="rId7" imgW="1307880" imgH="393480" progId="Equation.DSMT4">
                  <p:embed/>
                  <p:pic>
                    <p:nvPicPr>
                      <p:cNvPr id="0" name=""/>
                      <p:cNvPicPr/>
                      <p:nvPr/>
                    </p:nvPicPr>
                    <p:blipFill>
                      <a:blip r:embed="rId8"/>
                      <a:stretch>
                        <a:fillRect/>
                      </a:stretch>
                    </p:blipFill>
                    <p:spPr>
                      <a:xfrm>
                        <a:off x="366046" y="4015252"/>
                        <a:ext cx="1956685" cy="589238"/>
                      </a:xfrm>
                      <a:prstGeom prst="rect">
                        <a:avLst/>
                      </a:prstGeom>
                      <a:solidFill>
                        <a:srgbClr val="CCFFCC"/>
                      </a:solidFill>
                    </p:spPr>
                  </p:pic>
                </p:oleObj>
              </mc:Fallback>
            </mc:AlternateContent>
          </a:graphicData>
        </a:graphic>
      </p:graphicFrame>
      <p:graphicFrame>
        <p:nvGraphicFramePr>
          <p:cNvPr id="38" name="Object 37">
            <a:extLst>
              <a:ext uri="{FF2B5EF4-FFF2-40B4-BE49-F238E27FC236}">
                <a16:creationId xmlns:a16="http://schemas.microsoft.com/office/drawing/2014/main" id="{843DC412-9E1A-41C9-8351-ACC1C8EBEE8D}"/>
              </a:ext>
            </a:extLst>
          </p:cNvPr>
          <p:cNvGraphicFramePr>
            <a:graphicFrameLocks noChangeAspect="1"/>
          </p:cNvGraphicFramePr>
          <p:nvPr>
            <p:extLst>
              <p:ext uri="{D42A27DB-BD31-4B8C-83A1-F6EECF244321}">
                <p14:modId xmlns:p14="http://schemas.microsoft.com/office/powerpoint/2010/main" val="371820609"/>
              </p:ext>
            </p:extLst>
          </p:nvPr>
        </p:nvGraphicFramePr>
        <p:xfrm>
          <a:off x="370393" y="4720552"/>
          <a:ext cx="3814762" cy="1435100"/>
        </p:xfrm>
        <a:graphic>
          <a:graphicData uri="http://schemas.openxmlformats.org/presentationml/2006/ole">
            <mc:AlternateContent xmlns:mc="http://schemas.openxmlformats.org/markup-compatibility/2006">
              <mc:Choice xmlns:v="urn:schemas-microsoft-com:vml" Requires="v">
                <p:oleObj name="Equation" r:id="rId9" imgW="3238200" imgH="1218960" progId="Equation.DSMT4">
                  <p:embed/>
                </p:oleObj>
              </mc:Choice>
              <mc:Fallback>
                <p:oleObj name="Equation" r:id="rId9" imgW="3238200" imgH="1218960" progId="Equation.DSMT4">
                  <p:embed/>
                  <p:pic>
                    <p:nvPicPr>
                      <p:cNvPr id="24" name="Object 23">
                        <a:extLst>
                          <a:ext uri="{FF2B5EF4-FFF2-40B4-BE49-F238E27FC236}">
                            <a16:creationId xmlns:a16="http://schemas.microsoft.com/office/drawing/2014/main" id="{7CCA5EB0-3185-4630-9F1F-D606BF3D0D7B}"/>
                          </a:ext>
                        </a:extLst>
                      </p:cNvPr>
                      <p:cNvPicPr/>
                      <p:nvPr/>
                    </p:nvPicPr>
                    <p:blipFill>
                      <a:blip r:embed="rId10"/>
                      <a:stretch>
                        <a:fillRect/>
                      </a:stretch>
                    </p:blipFill>
                    <p:spPr>
                      <a:xfrm>
                        <a:off x="370393" y="4720552"/>
                        <a:ext cx="3814762" cy="1435100"/>
                      </a:xfrm>
                      <a:prstGeom prst="rect">
                        <a:avLst/>
                      </a:prstGeom>
                    </p:spPr>
                  </p:pic>
                </p:oleObj>
              </mc:Fallback>
            </mc:AlternateContent>
          </a:graphicData>
        </a:graphic>
      </p:graphicFrame>
      <p:graphicFrame>
        <p:nvGraphicFramePr>
          <p:cNvPr id="40" name="Object 39">
            <a:extLst>
              <a:ext uri="{FF2B5EF4-FFF2-40B4-BE49-F238E27FC236}">
                <a16:creationId xmlns:a16="http://schemas.microsoft.com/office/drawing/2014/main" id="{D7BECE0F-B6B0-4021-82CA-ADAB06548E6E}"/>
              </a:ext>
            </a:extLst>
          </p:cNvPr>
          <p:cNvGraphicFramePr>
            <a:graphicFrameLocks noChangeAspect="1"/>
          </p:cNvGraphicFramePr>
          <p:nvPr>
            <p:extLst>
              <p:ext uri="{D42A27DB-BD31-4B8C-83A1-F6EECF244321}">
                <p14:modId xmlns:p14="http://schemas.microsoft.com/office/powerpoint/2010/main" val="1826806627"/>
              </p:ext>
            </p:extLst>
          </p:nvPr>
        </p:nvGraphicFramePr>
        <p:xfrm>
          <a:off x="3186153" y="6271714"/>
          <a:ext cx="1120361" cy="496160"/>
        </p:xfrm>
        <a:graphic>
          <a:graphicData uri="http://schemas.openxmlformats.org/presentationml/2006/ole">
            <mc:AlternateContent xmlns:mc="http://schemas.openxmlformats.org/markup-compatibility/2006">
              <mc:Choice xmlns:v="urn:schemas-microsoft-com:vml" Requires="v">
                <p:oleObj name="Equation" r:id="rId11" imgW="888840" imgH="393480" progId="Equation.DSMT4">
                  <p:embed/>
                </p:oleObj>
              </mc:Choice>
              <mc:Fallback>
                <p:oleObj name="Equation" r:id="rId11" imgW="888840" imgH="393480" progId="Equation.DSMT4">
                  <p:embed/>
                  <p:pic>
                    <p:nvPicPr>
                      <p:cNvPr id="0" name=""/>
                      <p:cNvPicPr/>
                      <p:nvPr/>
                    </p:nvPicPr>
                    <p:blipFill>
                      <a:blip r:embed="rId12"/>
                      <a:stretch>
                        <a:fillRect/>
                      </a:stretch>
                    </p:blipFill>
                    <p:spPr>
                      <a:xfrm>
                        <a:off x="3186153" y="6271714"/>
                        <a:ext cx="1120361" cy="496160"/>
                      </a:xfrm>
                      <a:prstGeom prst="rect">
                        <a:avLst/>
                      </a:prstGeom>
                    </p:spPr>
                  </p:pic>
                </p:oleObj>
              </mc:Fallback>
            </mc:AlternateContent>
          </a:graphicData>
        </a:graphic>
      </p:graphicFrame>
      <p:cxnSp>
        <p:nvCxnSpPr>
          <p:cNvPr id="42" name="Connector: Curved 41">
            <a:extLst>
              <a:ext uri="{FF2B5EF4-FFF2-40B4-BE49-F238E27FC236}">
                <a16:creationId xmlns:a16="http://schemas.microsoft.com/office/drawing/2014/main" id="{58E53CB1-FE65-4253-AB03-B2442B8C7360}"/>
              </a:ext>
            </a:extLst>
          </p:cNvPr>
          <p:cNvCxnSpPr>
            <a:cxnSpLocks/>
          </p:cNvCxnSpPr>
          <p:nvPr/>
        </p:nvCxnSpPr>
        <p:spPr>
          <a:xfrm flipV="1">
            <a:off x="3186153" y="2897565"/>
            <a:ext cx="1610109" cy="639681"/>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45" name="Object 44">
            <a:extLst>
              <a:ext uri="{FF2B5EF4-FFF2-40B4-BE49-F238E27FC236}">
                <a16:creationId xmlns:a16="http://schemas.microsoft.com/office/drawing/2014/main" id="{EBAFD3C7-AE8B-4255-B486-56470316E6D0}"/>
              </a:ext>
            </a:extLst>
          </p:cNvPr>
          <p:cNvGraphicFramePr>
            <a:graphicFrameLocks noChangeAspect="1"/>
          </p:cNvGraphicFramePr>
          <p:nvPr>
            <p:extLst>
              <p:ext uri="{D42A27DB-BD31-4B8C-83A1-F6EECF244321}">
                <p14:modId xmlns:p14="http://schemas.microsoft.com/office/powerpoint/2010/main" val="4179864150"/>
              </p:ext>
            </p:extLst>
          </p:nvPr>
        </p:nvGraphicFramePr>
        <p:xfrm>
          <a:off x="5376393" y="4614405"/>
          <a:ext cx="2317942" cy="621424"/>
        </p:xfrm>
        <a:graphic>
          <a:graphicData uri="http://schemas.openxmlformats.org/presentationml/2006/ole">
            <mc:AlternateContent xmlns:mc="http://schemas.openxmlformats.org/markup-compatibility/2006">
              <mc:Choice xmlns:v="urn:schemas-microsoft-com:vml" Requires="v">
                <p:oleObj name="Equation" r:id="rId13" imgW="1612800" imgH="431640" progId="Equation.DSMT4">
                  <p:embed/>
                </p:oleObj>
              </mc:Choice>
              <mc:Fallback>
                <p:oleObj name="Equation" r:id="rId13" imgW="1612800" imgH="431640" progId="Equation.DSMT4">
                  <p:embed/>
                  <p:pic>
                    <p:nvPicPr>
                      <p:cNvPr id="0" name=""/>
                      <p:cNvPicPr/>
                      <p:nvPr/>
                    </p:nvPicPr>
                    <p:blipFill>
                      <a:blip r:embed="rId14"/>
                      <a:stretch>
                        <a:fillRect/>
                      </a:stretch>
                    </p:blipFill>
                    <p:spPr>
                      <a:xfrm>
                        <a:off x="5376393" y="4614405"/>
                        <a:ext cx="2317942" cy="621424"/>
                      </a:xfrm>
                      <a:prstGeom prst="rect">
                        <a:avLst/>
                      </a:prstGeom>
                    </p:spPr>
                  </p:pic>
                </p:oleObj>
              </mc:Fallback>
            </mc:AlternateContent>
          </a:graphicData>
        </a:graphic>
      </p:graphicFrame>
      <p:graphicFrame>
        <p:nvGraphicFramePr>
          <p:cNvPr id="46" name="Object 45">
            <a:extLst>
              <a:ext uri="{FF2B5EF4-FFF2-40B4-BE49-F238E27FC236}">
                <a16:creationId xmlns:a16="http://schemas.microsoft.com/office/drawing/2014/main" id="{02B9930B-8786-4FE0-A871-E706ED25B25C}"/>
              </a:ext>
            </a:extLst>
          </p:cNvPr>
          <p:cNvGraphicFramePr>
            <a:graphicFrameLocks noChangeAspect="1"/>
          </p:cNvGraphicFramePr>
          <p:nvPr>
            <p:extLst>
              <p:ext uri="{D42A27DB-BD31-4B8C-83A1-F6EECF244321}">
                <p14:modId xmlns:p14="http://schemas.microsoft.com/office/powerpoint/2010/main" val="1280951973"/>
              </p:ext>
            </p:extLst>
          </p:nvPr>
        </p:nvGraphicFramePr>
        <p:xfrm>
          <a:off x="10054870" y="4652067"/>
          <a:ext cx="1879600" cy="546100"/>
        </p:xfrm>
        <a:graphic>
          <a:graphicData uri="http://schemas.openxmlformats.org/presentationml/2006/ole">
            <mc:AlternateContent xmlns:mc="http://schemas.openxmlformats.org/markup-compatibility/2006">
              <mc:Choice xmlns:v="urn:schemas-microsoft-com:vml" Requires="v">
                <p:oleObj name="Equation" r:id="rId15" imgW="1358640" imgH="393480" progId="Equation.DSMT4">
                  <p:embed/>
                </p:oleObj>
              </mc:Choice>
              <mc:Fallback>
                <p:oleObj name="Equation" r:id="rId15" imgW="1358640" imgH="393480" progId="Equation.DSMT4">
                  <p:embed/>
                  <p:pic>
                    <p:nvPicPr>
                      <p:cNvPr id="38" name="Object 37">
                        <a:extLst>
                          <a:ext uri="{FF2B5EF4-FFF2-40B4-BE49-F238E27FC236}">
                            <a16:creationId xmlns:a16="http://schemas.microsoft.com/office/drawing/2014/main" id="{843DC412-9E1A-41C9-8351-ACC1C8EBEE8D}"/>
                          </a:ext>
                        </a:extLst>
                      </p:cNvPr>
                      <p:cNvPicPr/>
                      <p:nvPr/>
                    </p:nvPicPr>
                    <p:blipFill>
                      <a:blip r:embed="rId16"/>
                      <a:stretch>
                        <a:fillRect/>
                      </a:stretch>
                    </p:blipFill>
                    <p:spPr>
                      <a:xfrm>
                        <a:off x="10054870" y="4652067"/>
                        <a:ext cx="1879600" cy="546100"/>
                      </a:xfrm>
                      <a:prstGeom prst="rect">
                        <a:avLst/>
                      </a:prstGeom>
                    </p:spPr>
                  </p:pic>
                </p:oleObj>
              </mc:Fallback>
            </mc:AlternateContent>
          </a:graphicData>
        </a:graphic>
      </p:graphicFrame>
      <p:graphicFrame>
        <p:nvGraphicFramePr>
          <p:cNvPr id="51" name="Object 50">
            <a:extLst>
              <a:ext uri="{FF2B5EF4-FFF2-40B4-BE49-F238E27FC236}">
                <a16:creationId xmlns:a16="http://schemas.microsoft.com/office/drawing/2014/main" id="{53241EA0-929D-465D-A694-DE76BE7464A3}"/>
              </a:ext>
            </a:extLst>
          </p:cNvPr>
          <p:cNvGraphicFramePr>
            <a:graphicFrameLocks noChangeAspect="1"/>
          </p:cNvGraphicFramePr>
          <p:nvPr>
            <p:extLst>
              <p:ext uri="{D42A27DB-BD31-4B8C-83A1-F6EECF244321}">
                <p14:modId xmlns:p14="http://schemas.microsoft.com/office/powerpoint/2010/main" val="1524360243"/>
              </p:ext>
            </p:extLst>
          </p:nvPr>
        </p:nvGraphicFramePr>
        <p:xfrm>
          <a:off x="1262984" y="2240421"/>
          <a:ext cx="1195387" cy="598488"/>
        </p:xfrm>
        <a:graphic>
          <a:graphicData uri="http://schemas.openxmlformats.org/presentationml/2006/ole">
            <mc:AlternateContent xmlns:mc="http://schemas.openxmlformats.org/markup-compatibility/2006">
              <mc:Choice xmlns:v="urn:schemas-microsoft-com:vml" Requires="v">
                <p:oleObj name="Equation" r:id="rId17" imgW="863280" imgH="431640" progId="Equation.DSMT4">
                  <p:embed/>
                </p:oleObj>
              </mc:Choice>
              <mc:Fallback>
                <p:oleObj name="Equation" r:id="rId17" imgW="863280" imgH="431640" progId="Equation.DSMT4">
                  <p:embed/>
                  <p:pic>
                    <p:nvPicPr>
                      <p:cNvPr id="4" name="Object 3">
                        <a:extLst>
                          <a:ext uri="{FF2B5EF4-FFF2-40B4-BE49-F238E27FC236}">
                            <a16:creationId xmlns:a16="http://schemas.microsoft.com/office/drawing/2014/main" id="{C69AFF05-56F6-4D11-AF8C-ED4BCBE7F192}"/>
                          </a:ext>
                        </a:extLst>
                      </p:cNvPr>
                      <p:cNvPicPr/>
                      <p:nvPr/>
                    </p:nvPicPr>
                    <p:blipFill>
                      <a:blip r:embed="rId18"/>
                      <a:stretch>
                        <a:fillRect/>
                      </a:stretch>
                    </p:blipFill>
                    <p:spPr>
                      <a:xfrm>
                        <a:off x="1262984" y="2240421"/>
                        <a:ext cx="1195387" cy="598488"/>
                      </a:xfrm>
                      <a:prstGeom prst="rect">
                        <a:avLst/>
                      </a:prstGeom>
                      <a:noFill/>
                    </p:spPr>
                  </p:pic>
                </p:oleObj>
              </mc:Fallback>
            </mc:AlternateContent>
          </a:graphicData>
        </a:graphic>
      </p:graphicFrame>
      <p:graphicFrame>
        <p:nvGraphicFramePr>
          <p:cNvPr id="52" name="Object 51">
            <a:extLst>
              <a:ext uri="{FF2B5EF4-FFF2-40B4-BE49-F238E27FC236}">
                <a16:creationId xmlns:a16="http://schemas.microsoft.com/office/drawing/2014/main" id="{3C995A45-CFFA-4A1A-AC87-BA9AF94C8A05}"/>
              </a:ext>
            </a:extLst>
          </p:cNvPr>
          <p:cNvGraphicFramePr>
            <a:graphicFrameLocks noChangeAspect="1"/>
          </p:cNvGraphicFramePr>
          <p:nvPr>
            <p:extLst>
              <p:ext uri="{D42A27DB-BD31-4B8C-83A1-F6EECF244321}">
                <p14:modId xmlns:p14="http://schemas.microsoft.com/office/powerpoint/2010/main" val="3152000416"/>
              </p:ext>
            </p:extLst>
          </p:nvPr>
        </p:nvGraphicFramePr>
        <p:xfrm>
          <a:off x="2506786" y="2235135"/>
          <a:ext cx="930275" cy="579438"/>
        </p:xfrm>
        <a:graphic>
          <a:graphicData uri="http://schemas.openxmlformats.org/presentationml/2006/ole">
            <mc:AlternateContent xmlns:mc="http://schemas.openxmlformats.org/markup-compatibility/2006">
              <mc:Choice xmlns:v="urn:schemas-microsoft-com:vml" Requires="v">
                <p:oleObj name="Equation" r:id="rId19" imgW="672840" imgH="419040" progId="Equation.DSMT4">
                  <p:embed/>
                </p:oleObj>
              </mc:Choice>
              <mc:Fallback>
                <p:oleObj name="Equation" r:id="rId19" imgW="672840" imgH="419040" progId="Equation.DSMT4">
                  <p:embed/>
                  <p:pic>
                    <p:nvPicPr>
                      <p:cNvPr id="4" name="Object 3">
                        <a:extLst>
                          <a:ext uri="{FF2B5EF4-FFF2-40B4-BE49-F238E27FC236}">
                            <a16:creationId xmlns:a16="http://schemas.microsoft.com/office/drawing/2014/main" id="{C69AFF05-56F6-4D11-AF8C-ED4BCBE7F192}"/>
                          </a:ext>
                        </a:extLst>
                      </p:cNvPr>
                      <p:cNvPicPr/>
                      <p:nvPr/>
                    </p:nvPicPr>
                    <p:blipFill>
                      <a:blip r:embed="rId20"/>
                      <a:stretch>
                        <a:fillRect/>
                      </a:stretch>
                    </p:blipFill>
                    <p:spPr>
                      <a:xfrm>
                        <a:off x="2506786" y="2235135"/>
                        <a:ext cx="930275" cy="579438"/>
                      </a:xfrm>
                      <a:prstGeom prst="rect">
                        <a:avLst/>
                      </a:prstGeom>
                      <a:noFill/>
                    </p:spPr>
                  </p:pic>
                </p:oleObj>
              </mc:Fallback>
            </mc:AlternateContent>
          </a:graphicData>
        </a:graphic>
      </p:graphicFrame>
      <p:graphicFrame>
        <p:nvGraphicFramePr>
          <p:cNvPr id="54" name="Object 53">
            <a:extLst>
              <a:ext uri="{FF2B5EF4-FFF2-40B4-BE49-F238E27FC236}">
                <a16:creationId xmlns:a16="http://schemas.microsoft.com/office/drawing/2014/main" id="{22E4F23C-8330-4844-9275-AF3C770556AB}"/>
              </a:ext>
            </a:extLst>
          </p:cNvPr>
          <p:cNvGraphicFramePr>
            <a:graphicFrameLocks noChangeAspect="1"/>
          </p:cNvGraphicFramePr>
          <p:nvPr>
            <p:extLst>
              <p:ext uri="{D42A27DB-BD31-4B8C-83A1-F6EECF244321}">
                <p14:modId xmlns:p14="http://schemas.microsoft.com/office/powerpoint/2010/main" val="3701877307"/>
              </p:ext>
            </p:extLst>
          </p:nvPr>
        </p:nvGraphicFramePr>
        <p:xfrm>
          <a:off x="3468021" y="2242711"/>
          <a:ext cx="1212850" cy="579438"/>
        </p:xfrm>
        <a:graphic>
          <a:graphicData uri="http://schemas.openxmlformats.org/presentationml/2006/ole">
            <mc:AlternateContent xmlns:mc="http://schemas.openxmlformats.org/markup-compatibility/2006">
              <mc:Choice xmlns:v="urn:schemas-microsoft-com:vml" Requires="v">
                <p:oleObj name="Equation" r:id="rId21" imgW="876240" imgH="419040" progId="Equation.DSMT4">
                  <p:embed/>
                </p:oleObj>
              </mc:Choice>
              <mc:Fallback>
                <p:oleObj name="Equation" r:id="rId21" imgW="876240" imgH="419040" progId="Equation.DSMT4">
                  <p:embed/>
                  <p:pic>
                    <p:nvPicPr>
                      <p:cNvPr id="4" name="Object 3">
                        <a:extLst>
                          <a:ext uri="{FF2B5EF4-FFF2-40B4-BE49-F238E27FC236}">
                            <a16:creationId xmlns:a16="http://schemas.microsoft.com/office/drawing/2014/main" id="{C69AFF05-56F6-4D11-AF8C-ED4BCBE7F192}"/>
                          </a:ext>
                        </a:extLst>
                      </p:cNvPr>
                      <p:cNvPicPr/>
                      <p:nvPr/>
                    </p:nvPicPr>
                    <p:blipFill>
                      <a:blip r:embed="rId22"/>
                      <a:stretch>
                        <a:fillRect/>
                      </a:stretch>
                    </p:blipFill>
                    <p:spPr>
                      <a:xfrm>
                        <a:off x="3468021" y="2242711"/>
                        <a:ext cx="1212850" cy="579438"/>
                      </a:xfrm>
                      <a:prstGeom prst="rect">
                        <a:avLst/>
                      </a:prstGeom>
                      <a:noFill/>
                    </p:spPr>
                  </p:pic>
                </p:oleObj>
              </mc:Fallback>
            </mc:AlternateContent>
          </a:graphicData>
        </a:graphic>
      </p:graphicFrame>
      <p:graphicFrame>
        <p:nvGraphicFramePr>
          <p:cNvPr id="55" name="Object 54">
            <a:extLst>
              <a:ext uri="{FF2B5EF4-FFF2-40B4-BE49-F238E27FC236}">
                <a16:creationId xmlns:a16="http://schemas.microsoft.com/office/drawing/2014/main" id="{0BE3BA95-303C-4C17-8842-92E1835FEEC3}"/>
              </a:ext>
            </a:extLst>
          </p:cNvPr>
          <p:cNvGraphicFramePr>
            <a:graphicFrameLocks noChangeAspect="1"/>
          </p:cNvGraphicFramePr>
          <p:nvPr>
            <p:extLst>
              <p:ext uri="{D42A27DB-BD31-4B8C-83A1-F6EECF244321}">
                <p14:modId xmlns:p14="http://schemas.microsoft.com/office/powerpoint/2010/main" val="3448055347"/>
              </p:ext>
            </p:extLst>
          </p:nvPr>
        </p:nvGraphicFramePr>
        <p:xfrm>
          <a:off x="4734846" y="2276049"/>
          <a:ext cx="1071563" cy="862012"/>
        </p:xfrm>
        <a:graphic>
          <a:graphicData uri="http://schemas.openxmlformats.org/presentationml/2006/ole">
            <mc:AlternateContent xmlns:mc="http://schemas.openxmlformats.org/markup-compatibility/2006">
              <mc:Choice xmlns:v="urn:schemas-microsoft-com:vml" Requires="v">
                <p:oleObj name="Equation" r:id="rId23" imgW="774360" imgH="622080" progId="Equation.DSMT4">
                  <p:embed/>
                </p:oleObj>
              </mc:Choice>
              <mc:Fallback>
                <p:oleObj name="Equation" r:id="rId23" imgW="774360" imgH="622080" progId="Equation.DSMT4">
                  <p:embed/>
                  <p:pic>
                    <p:nvPicPr>
                      <p:cNvPr id="4" name="Object 3">
                        <a:extLst>
                          <a:ext uri="{FF2B5EF4-FFF2-40B4-BE49-F238E27FC236}">
                            <a16:creationId xmlns:a16="http://schemas.microsoft.com/office/drawing/2014/main" id="{C69AFF05-56F6-4D11-AF8C-ED4BCBE7F192}"/>
                          </a:ext>
                        </a:extLst>
                      </p:cNvPr>
                      <p:cNvPicPr/>
                      <p:nvPr/>
                    </p:nvPicPr>
                    <p:blipFill>
                      <a:blip r:embed="rId24"/>
                      <a:stretch>
                        <a:fillRect/>
                      </a:stretch>
                    </p:blipFill>
                    <p:spPr>
                      <a:xfrm>
                        <a:off x="4734846" y="2276049"/>
                        <a:ext cx="1071563" cy="862012"/>
                      </a:xfrm>
                      <a:prstGeom prst="rect">
                        <a:avLst/>
                      </a:prstGeom>
                      <a:noFill/>
                    </p:spPr>
                  </p:pic>
                </p:oleObj>
              </mc:Fallback>
            </mc:AlternateContent>
          </a:graphicData>
        </a:graphic>
      </p:graphicFrame>
      <p:graphicFrame>
        <p:nvGraphicFramePr>
          <p:cNvPr id="87" name="Object 86">
            <a:extLst>
              <a:ext uri="{FF2B5EF4-FFF2-40B4-BE49-F238E27FC236}">
                <a16:creationId xmlns:a16="http://schemas.microsoft.com/office/drawing/2014/main" id="{F1FCD662-FE5C-4180-9FC4-F94F34334E10}"/>
              </a:ext>
            </a:extLst>
          </p:cNvPr>
          <p:cNvGraphicFramePr>
            <a:graphicFrameLocks noChangeAspect="1"/>
          </p:cNvGraphicFramePr>
          <p:nvPr>
            <p:extLst>
              <p:ext uri="{D42A27DB-BD31-4B8C-83A1-F6EECF244321}">
                <p14:modId xmlns:p14="http://schemas.microsoft.com/office/powerpoint/2010/main" val="378690516"/>
              </p:ext>
            </p:extLst>
          </p:nvPr>
        </p:nvGraphicFramePr>
        <p:xfrm>
          <a:off x="1537621" y="1618960"/>
          <a:ext cx="920750" cy="581025"/>
        </p:xfrm>
        <a:graphic>
          <a:graphicData uri="http://schemas.openxmlformats.org/presentationml/2006/ole">
            <mc:AlternateContent xmlns:mc="http://schemas.openxmlformats.org/markup-compatibility/2006">
              <mc:Choice xmlns:v="urn:schemas-microsoft-com:vml" Requires="v">
                <p:oleObj name="Equation" r:id="rId25" imgW="622080" imgH="393480" progId="Equation.DSMT4">
                  <p:embed/>
                </p:oleObj>
              </mc:Choice>
              <mc:Fallback>
                <p:oleObj name="Equation" r:id="rId25" imgW="622080" imgH="393480" progId="Equation.DSMT4">
                  <p:embed/>
                  <p:pic>
                    <p:nvPicPr>
                      <p:cNvPr id="38" name="Object 37">
                        <a:extLst>
                          <a:ext uri="{FF2B5EF4-FFF2-40B4-BE49-F238E27FC236}">
                            <a16:creationId xmlns:a16="http://schemas.microsoft.com/office/drawing/2014/main" id="{D9109341-F473-4584-B5BC-EEDF329F8B5A}"/>
                          </a:ext>
                        </a:extLst>
                      </p:cNvPr>
                      <p:cNvPicPr/>
                      <p:nvPr/>
                    </p:nvPicPr>
                    <p:blipFill>
                      <a:blip r:embed="rId26"/>
                      <a:stretch>
                        <a:fillRect/>
                      </a:stretch>
                    </p:blipFill>
                    <p:spPr>
                      <a:xfrm>
                        <a:off x="1537621" y="1618960"/>
                        <a:ext cx="920750" cy="581025"/>
                      </a:xfrm>
                      <a:prstGeom prst="rect">
                        <a:avLst/>
                      </a:prstGeom>
                      <a:noFill/>
                    </p:spPr>
                  </p:pic>
                </p:oleObj>
              </mc:Fallback>
            </mc:AlternateContent>
          </a:graphicData>
        </a:graphic>
      </p:graphicFrame>
      <p:cxnSp>
        <p:nvCxnSpPr>
          <p:cNvPr id="27" name="Straight Arrow Connector 26">
            <a:extLst>
              <a:ext uri="{FF2B5EF4-FFF2-40B4-BE49-F238E27FC236}">
                <a16:creationId xmlns:a16="http://schemas.microsoft.com/office/drawing/2014/main" id="{5F2BF74C-8240-46B3-8CFD-A395ABC711E9}"/>
              </a:ext>
            </a:extLst>
          </p:cNvPr>
          <p:cNvCxnSpPr>
            <a:cxnSpLocks/>
          </p:cNvCxnSpPr>
          <p:nvPr/>
        </p:nvCxnSpPr>
        <p:spPr>
          <a:xfrm flipH="1">
            <a:off x="1081987" y="2070512"/>
            <a:ext cx="400562" cy="29097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33" name="Picture 32">
            <a:extLst>
              <a:ext uri="{FF2B5EF4-FFF2-40B4-BE49-F238E27FC236}">
                <a16:creationId xmlns:a16="http://schemas.microsoft.com/office/drawing/2014/main" id="{C0A4CB98-B1CC-4A74-950E-163D3329B307}"/>
              </a:ext>
            </a:extLst>
          </p:cNvPr>
          <p:cNvPicPr>
            <a:picLocks noChangeAspect="1"/>
          </p:cNvPicPr>
          <p:nvPr/>
        </p:nvPicPr>
        <p:blipFill>
          <a:blip r:embed="rId27"/>
          <a:stretch>
            <a:fillRect/>
          </a:stretch>
        </p:blipFill>
        <p:spPr>
          <a:xfrm>
            <a:off x="9665467" y="316791"/>
            <a:ext cx="2352679" cy="2155079"/>
          </a:xfrm>
          <a:prstGeom prst="rect">
            <a:avLst/>
          </a:prstGeom>
        </p:spPr>
      </p:pic>
      <p:graphicFrame>
        <p:nvGraphicFramePr>
          <p:cNvPr id="88" name="Object 87">
            <a:extLst>
              <a:ext uri="{FF2B5EF4-FFF2-40B4-BE49-F238E27FC236}">
                <a16:creationId xmlns:a16="http://schemas.microsoft.com/office/drawing/2014/main" id="{2C2B3451-DA58-4F54-9977-583FFC02D1B9}"/>
              </a:ext>
            </a:extLst>
          </p:cNvPr>
          <p:cNvGraphicFramePr>
            <a:graphicFrameLocks noChangeAspect="1"/>
          </p:cNvGraphicFramePr>
          <p:nvPr>
            <p:extLst>
              <p:ext uri="{D42A27DB-BD31-4B8C-83A1-F6EECF244321}">
                <p14:modId xmlns:p14="http://schemas.microsoft.com/office/powerpoint/2010/main" val="3944290131"/>
              </p:ext>
            </p:extLst>
          </p:nvPr>
        </p:nvGraphicFramePr>
        <p:xfrm>
          <a:off x="8811392" y="4641823"/>
          <a:ext cx="854075" cy="617537"/>
        </p:xfrm>
        <a:graphic>
          <a:graphicData uri="http://schemas.openxmlformats.org/presentationml/2006/ole">
            <mc:AlternateContent xmlns:mc="http://schemas.openxmlformats.org/markup-compatibility/2006">
              <mc:Choice xmlns:v="urn:schemas-microsoft-com:vml" Requires="v">
                <p:oleObj name="Equation" r:id="rId28" imgW="545760" imgH="393480" progId="Equation.DSMT4">
                  <p:embed/>
                </p:oleObj>
              </mc:Choice>
              <mc:Fallback>
                <p:oleObj name="Equation" r:id="rId28" imgW="545760" imgH="393480" progId="Equation.DSMT4">
                  <p:embed/>
                  <p:pic>
                    <p:nvPicPr>
                      <p:cNvPr id="45" name="Object 44">
                        <a:extLst>
                          <a:ext uri="{FF2B5EF4-FFF2-40B4-BE49-F238E27FC236}">
                            <a16:creationId xmlns:a16="http://schemas.microsoft.com/office/drawing/2014/main" id="{EBAFD3C7-AE8B-4255-B486-56470316E6D0}"/>
                          </a:ext>
                        </a:extLst>
                      </p:cNvPr>
                      <p:cNvPicPr/>
                      <p:nvPr/>
                    </p:nvPicPr>
                    <p:blipFill>
                      <a:blip r:embed="rId29"/>
                      <a:stretch>
                        <a:fillRect/>
                      </a:stretch>
                    </p:blipFill>
                    <p:spPr>
                      <a:xfrm>
                        <a:off x="8811392" y="4641823"/>
                        <a:ext cx="854075" cy="617537"/>
                      </a:xfrm>
                      <a:prstGeom prst="rect">
                        <a:avLst/>
                      </a:prstGeom>
                      <a:solidFill>
                        <a:srgbClr val="CCFFCC"/>
                      </a:solidFill>
                    </p:spPr>
                  </p:pic>
                </p:oleObj>
              </mc:Fallback>
            </mc:AlternateContent>
          </a:graphicData>
        </a:graphic>
      </p:graphicFrame>
      <p:cxnSp>
        <p:nvCxnSpPr>
          <p:cNvPr id="37" name="Straight Arrow Connector 36">
            <a:extLst>
              <a:ext uri="{FF2B5EF4-FFF2-40B4-BE49-F238E27FC236}">
                <a16:creationId xmlns:a16="http://schemas.microsoft.com/office/drawing/2014/main" id="{5B6BD650-44A4-4D0B-9FB7-7A1621702252}"/>
              </a:ext>
            </a:extLst>
          </p:cNvPr>
          <p:cNvCxnSpPr/>
          <p:nvPr/>
        </p:nvCxnSpPr>
        <p:spPr>
          <a:xfrm>
            <a:off x="7913218" y="4925117"/>
            <a:ext cx="6604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9" name="TextBox 38">
            <a:extLst>
              <a:ext uri="{FF2B5EF4-FFF2-40B4-BE49-F238E27FC236}">
                <a16:creationId xmlns:a16="http://schemas.microsoft.com/office/drawing/2014/main" id="{CFE9DF62-582F-4A3C-B824-C8ADC05A4DFF}"/>
              </a:ext>
            </a:extLst>
          </p:cNvPr>
          <p:cNvSpPr txBox="1"/>
          <p:nvPr/>
        </p:nvSpPr>
        <p:spPr>
          <a:xfrm>
            <a:off x="288227" y="3167914"/>
            <a:ext cx="3179793" cy="738664"/>
          </a:xfrm>
          <a:prstGeom prst="rect">
            <a:avLst/>
          </a:prstGeom>
          <a:noFill/>
        </p:spPr>
        <p:txBody>
          <a:bodyPr wrap="square" rtlCol="0">
            <a:spAutoFit/>
          </a:bodyPr>
          <a:lstStyle/>
          <a:p>
            <a:r>
              <a:rPr lang="en-US" sz="1400"/>
              <a:t>This quantifies the ability of the resistor to impede electron flow, due to its intrinsic properties.  It’s called the…</a:t>
            </a:r>
          </a:p>
        </p:txBody>
      </p:sp>
      <p:cxnSp>
        <p:nvCxnSpPr>
          <p:cNvPr id="89" name="Connector: Curved 88">
            <a:extLst>
              <a:ext uri="{FF2B5EF4-FFF2-40B4-BE49-F238E27FC236}">
                <a16:creationId xmlns:a16="http://schemas.microsoft.com/office/drawing/2014/main" id="{56D6B524-D5DE-43D6-B3C8-520EF147D043}"/>
              </a:ext>
            </a:extLst>
          </p:cNvPr>
          <p:cNvCxnSpPr>
            <a:cxnSpLocks/>
          </p:cNvCxnSpPr>
          <p:nvPr/>
        </p:nvCxnSpPr>
        <p:spPr>
          <a:xfrm rot="10800000">
            <a:off x="5935635" y="2960406"/>
            <a:ext cx="1341859" cy="468595"/>
          </a:xfrm>
          <a:prstGeom prst="curvedConnector3">
            <a:avLst/>
          </a:prstGeom>
          <a:ln>
            <a:tailEnd type="triangle"/>
          </a:ln>
        </p:spPr>
        <p:style>
          <a:lnRef idx="1">
            <a:schemeClr val="dk1"/>
          </a:lnRef>
          <a:fillRef idx="0">
            <a:schemeClr val="dk1"/>
          </a:fillRef>
          <a:effectRef idx="0">
            <a:schemeClr val="dk1"/>
          </a:effectRef>
          <a:fontRef idx="minor">
            <a:schemeClr val="tx1"/>
          </a:fontRef>
        </p:style>
      </p:cxnSp>
      <p:sp>
        <p:nvSpPr>
          <p:cNvPr id="92" name="TextBox 91">
            <a:extLst>
              <a:ext uri="{FF2B5EF4-FFF2-40B4-BE49-F238E27FC236}">
                <a16:creationId xmlns:a16="http://schemas.microsoft.com/office/drawing/2014/main" id="{49D548D8-233F-4F8D-9518-BD59B5B15641}"/>
              </a:ext>
            </a:extLst>
          </p:cNvPr>
          <p:cNvSpPr txBox="1"/>
          <p:nvPr/>
        </p:nvSpPr>
        <p:spPr>
          <a:xfrm>
            <a:off x="7467572" y="3059668"/>
            <a:ext cx="3364761" cy="738664"/>
          </a:xfrm>
          <a:prstGeom prst="rect">
            <a:avLst/>
          </a:prstGeom>
          <a:noFill/>
        </p:spPr>
        <p:txBody>
          <a:bodyPr wrap="square" rtlCol="0">
            <a:spAutoFit/>
          </a:bodyPr>
          <a:lstStyle/>
          <a:p>
            <a:r>
              <a:rPr lang="en-US" sz="1400"/>
              <a:t>L/A quantifies the ability of the resistor to impede electron flow, due to its extrinsic properties (basically, its shape)</a:t>
            </a:r>
          </a:p>
        </p:txBody>
      </p:sp>
      <mc:AlternateContent xmlns:mc="http://schemas.openxmlformats.org/markup-compatibility/2006" xmlns:p14="http://schemas.microsoft.com/office/powerpoint/2010/main">
        <mc:Choice Requires="p14">
          <p:contentPart p14:bwMode="auto" r:id="rId30">
            <p14:nvContentPartPr>
              <p14:cNvPr id="95" name="Ink 94">
                <a:extLst>
                  <a:ext uri="{FF2B5EF4-FFF2-40B4-BE49-F238E27FC236}">
                    <a16:creationId xmlns:a16="http://schemas.microsoft.com/office/drawing/2014/main" id="{0233750B-3F08-44C2-AC59-CAE7A0355E7E}"/>
                  </a:ext>
                </a:extLst>
              </p14:cNvPr>
              <p14:cNvContentPartPr/>
              <p14:nvPr/>
            </p14:nvContentPartPr>
            <p14:xfrm>
              <a:off x="4843793" y="2525612"/>
              <a:ext cx="699840" cy="643680"/>
            </p14:xfrm>
          </p:contentPart>
        </mc:Choice>
        <mc:Fallback xmlns="">
          <p:pic>
            <p:nvPicPr>
              <p:cNvPr id="95" name="Ink 94">
                <a:extLst>
                  <a:ext uri="{FF2B5EF4-FFF2-40B4-BE49-F238E27FC236}">
                    <a16:creationId xmlns:a16="http://schemas.microsoft.com/office/drawing/2014/main" id="{0233750B-3F08-44C2-AC59-CAE7A0355E7E}"/>
                  </a:ext>
                </a:extLst>
              </p:cNvPr>
              <p:cNvPicPr/>
              <p:nvPr/>
            </p:nvPicPr>
            <p:blipFill>
              <a:blip r:embed="rId31"/>
              <a:stretch>
                <a:fillRect/>
              </a:stretch>
            </p:blipFill>
            <p:spPr>
              <a:xfrm>
                <a:off x="4826153" y="2507972"/>
                <a:ext cx="735480" cy="67932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96" name="Ink 95">
                <a:extLst>
                  <a:ext uri="{FF2B5EF4-FFF2-40B4-BE49-F238E27FC236}">
                    <a16:creationId xmlns:a16="http://schemas.microsoft.com/office/drawing/2014/main" id="{F6FA0C89-BD51-4E9D-82D4-E81E4921C9FE}"/>
                  </a:ext>
                </a:extLst>
              </p14:cNvPr>
              <p14:cNvContentPartPr/>
              <p14:nvPr/>
            </p14:nvContentPartPr>
            <p14:xfrm>
              <a:off x="5505671" y="2536412"/>
              <a:ext cx="339282" cy="643680"/>
            </p14:xfrm>
          </p:contentPart>
        </mc:Choice>
        <mc:Fallback xmlns="">
          <p:pic>
            <p:nvPicPr>
              <p:cNvPr id="96" name="Ink 95">
                <a:extLst>
                  <a:ext uri="{FF2B5EF4-FFF2-40B4-BE49-F238E27FC236}">
                    <a16:creationId xmlns:a16="http://schemas.microsoft.com/office/drawing/2014/main" id="{F6FA0C89-BD51-4E9D-82D4-E81E4921C9FE}"/>
                  </a:ext>
                </a:extLst>
              </p:cNvPr>
              <p:cNvPicPr/>
              <p:nvPr/>
            </p:nvPicPr>
            <p:blipFill>
              <a:blip r:embed="rId33"/>
              <a:stretch>
                <a:fillRect/>
              </a:stretch>
            </p:blipFill>
            <p:spPr>
              <a:xfrm>
                <a:off x="5488023" y="2518762"/>
                <a:ext cx="374939" cy="679340"/>
              </a:xfrm>
              <a:prstGeom prst="rect">
                <a:avLst/>
              </a:prstGeom>
            </p:spPr>
          </p:pic>
        </mc:Fallback>
      </mc:AlternateContent>
      <p:sp>
        <p:nvSpPr>
          <p:cNvPr id="97" name="TextBox 96">
            <a:extLst>
              <a:ext uri="{FF2B5EF4-FFF2-40B4-BE49-F238E27FC236}">
                <a16:creationId xmlns:a16="http://schemas.microsoft.com/office/drawing/2014/main" id="{DB211387-3010-464B-AD81-E9B7019F80C2}"/>
              </a:ext>
            </a:extLst>
          </p:cNvPr>
          <p:cNvSpPr txBox="1"/>
          <p:nvPr/>
        </p:nvSpPr>
        <p:spPr>
          <a:xfrm>
            <a:off x="5329258" y="4190292"/>
            <a:ext cx="5049652" cy="307777"/>
          </a:xfrm>
          <a:prstGeom prst="rect">
            <a:avLst/>
          </a:prstGeom>
          <a:noFill/>
        </p:spPr>
        <p:txBody>
          <a:bodyPr wrap="square" rtlCol="0">
            <a:spAutoFit/>
          </a:bodyPr>
          <a:lstStyle/>
          <a:p>
            <a:r>
              <a:rPr lang="en-US" sz="1400"/>
              <a:t>And the two combined, give the total resistance of the resistor:</a:t>
            </a:r>
          </a:p>
        </p:txBody>
      </p:sp>
      <p:sp>
        <p:nvSpPr>
          <p:cNvPr id="98" name="TextBox 97">
            <a:extLst>
              <a:ext uri="{FF2B5EF4-FFF2-40B4-BE49-F238E27FC236}">
                <a16:creationId xmlns:a16="http://schemas.microsoft.com/office/drawing/2014/main" id="{784D6BCD-3285-4A0F-8AC4-7BDF3339AE1D}"/>
              </a:ext>
            </a:extLst>
          </p:cNvPr>
          <p:cNvSpPr txBox="1"/>
          <p:nvPr/>
        </p:nvSpPr>
        <p:spPr>
          <a:xfrm>
            <a:off x="5270627" y="5455309"/>
            <a:ext cx="3911080" cy="307777"/>
          </a:xfrm>
          <a:prstGeom prst="rect">
            <a:avLst/>
          </a:prstGeom>
          <a:noFill/>
        </p:spPr>
        <p:txBody>
          <a:bodyPr wrap="square" rtlCol="0">
            <a:spAutoFit/>
          </a:bodyPr>
          <a:lstStyle/>
          <a:p>
            <a:r>
              <a:rPr lang="en-US" sz="1400"/>
              <a:t>And with that definition, we arrive at Ohm’s Law:</a:t>
            </a:r>
          </a:p>
        </p:txBody>
      </p:sp>
      <p:graphicFrame>
        <p:nvGraphicFramePr>
          <p:cNvPr id="99" name="Object 98">
            <a:extLst>
              <a:ext uri="{FF2B5EF4-FFF2-40B4-BE49-F238E27FC236}">
                <a16:creationId xmlns:a16="http://schemas.microsoft.com/office/drawing/2014/main" id="{F8EBF6D9-4D9F-4E61-872E-B3C06318AB99}"/>
              </a:ext>
            </a:extLst>
          </p:cNvPr>
          <p:cNvGraphicFramePr>
            <a:graphicFrameLocks noChangeAspect="1"/>
          </p:cNvGraphicFramePr>
          <p:nvPr>
            <p:extLst>
              <p:ext uri="{D42A27DB-BD31-4B8C-83A1-F6EECF244321}">
                <p14:modId xmlns:p14="http://schemas.microsoft.com/office/powerpoint/2010/main" val="1073463985"/>
              </p:ext>
            </p:extLst>
          </p:nvPr>
        </p:nvGraphicFramePr>
        <p:xfrm>
          <a:off x="3759024" y="1606628"/>
          <a:ext cx="863600" cy="581025"/>
        </p:xfrm>
        <a:graphic>
          <a:graphicData uri="http://schemas.openxmlformats.org/presentationml/2006/ole">
            <mc:AlternateContent xmlns:mc="http://schemas.openxmlformats.org/markup-compatibility/2006">
              <mc:Choice xmlns:v="urn:schemas-microsoft-com:vml" Requires="v">
                <p:oleObj name="Equation" r:id="rId34" imgW="583920" imgH="393480" progId="Equation.DSMT4">
                  <p:embed/>
                </p:oleObj>
              </mc:Choice>
              <mc:Fallback>
                <p:oleObj name="Equation" r:id="rId34" imgW="583920" imgH="393480" progId="Equation.DSMT4">
                  <p:embed/>
                  <p:pic>
                    <p:nvPicPr>
                      <p:cNvPr id="87" name="Object 86">
                        <a:extLst>
                          <a:ext uri="{FF2B5EF4-FFF2-40B4-BE49-F238E27FC236}">
                            <a16:creationId xmlns:a16="http://schemas.microsoft.com/office/drawing/2014/main" id="{F1FCD662-FE5C-4180-9FC4-F94F34334E10}"/>
                          </a:ext>
                        </a:extLst>
                      </p:cNvPr>
                      <p:cNvPicPr/>
                      <p:nvPr/>
                    </p:nvPicPr>
                    <p:blipFill>
                      <a:blip r:embed="rId35"/>
                      <a:stretch>
                        <a:fillRect/>
                      </a:stretch>
                    </p:blipFill>
                    <p:spPr>
                      <a:xfrm>
                        <a:off x="3759024" y="1606628"/>
                        <a:ext cx="863600" cy="581025"/>
                      </a:xfrm>
                      <a:prstGeom prst="rect">
                        <a:avLst/>
                      </a:prstGeom>
                      <a:noFill/>
                    </p:spPr>
                  </p:pic>
                </p:oleObj>
              </mc:Fallback>
            </mc:AlternateContent>
          </a:graphicData>
        </a:graphic>
      </p:graphicFrame>
      <p:cxnSp>
        <p:nvCxnSpPr>
          <p:cNvPr id="100" name="Straight Arrow Connector 99">
            <a:extLst>
              <a:ext uri="{FF2B5EF4-FFF2-40B4-BE49-F238E27FC236}">
                <a16:creationId xmlns:a16="http://schemas.microsoft.com/office/drawing/2014/main" id="{2BFF4D33-B5EC-4568-83E9-A58B561FC26C}"/>
              </a:ext>
            </a:extLst>
          </p:cNvPr>
          <p:cNvCxnSpPr>
            <a:cxnSpLocks/>
          </p:cNvCxnSpPr>
          <p:nvPr/>
        </p:nvCxnSpPr>
        <p:spPr>
          <a:xfrm flipH="1">
            <a:off x="3274791" y="2058633"/>
            <a:ext cx="400562" cy="29097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1" name="TextBox 100">
            <a:extLst>
              <a:ext uri="{FF2B5EF4-FFF2-40B4-BE49-F238E27FC236}">
                <a16:creationId xmlns:a16="http://schemas.microsoft.com/office/drawing/2014/main" id="{E1512C98-B7C7-47ED-AA93-E2E1C6722DC9}"/>
              </a:ext>
            </a:extLst>
          </p:cNvPr>
          <p:cNvSpPr txBox="1"/>
          <p:nvPr/>
        </p:nvSpPr>
        <p:spPr>
          <a:xfrm>
            <a:off x="7913218" y="6051902"/>
            <a:ext cx="1752249" cy="307777"/>
          </a:xfrm>
          <a:prstGeom prst="rect">
            <a:avLst/>
          </a:prstGeom>
          <a:noFill/>
        </p:spPr>
        <p:txBody>
          <a:bodyPr wrap="square" rtlCol="0">
            <a:spAutoFit/>
          </a:bodyPr>
          <a:lstStyle/>
          <a:p>
            <a:r>
              <a:rPr lang="en-US" sz="1400"/>
              <a:t>Also often written as:</a:t>
            </a:r>
          </a:p>
        </p:txBody>
      </p:sp>
      <p:graphicFrame>
        <p:nvGraphicFramePr>
          <p:cNvPr id="102" name="Object 101">
            <a:extLst>
              <a:ext uri="{FF2B5EF4-FFF2-40B4-BE49-F238E27FC236}">
                <a16:creationId xmlns:a16="http://schemas.microsoft.com/office/drawing/2014/main" id="{94243ED7-BCC3-44F2-9F3C-5B6C673DB7B1}"/>
              </a:ext>
            </a:extLst>
          </p:cNvPr>
          <p:cNvGraphicFramePr>
            <a:graphicFrameLocks noChangeAspect="1"/>
          </p:cNvGraphicFramePr>
          <p:nvPr>
            <p:extLst>
              <p:ext uri="{D42A27DB-BD31-4B8C-83A1-F6EECF244321}">
                <p14:modId xmlns:p14="http://schemas.microsoft.com/office/powerpoint/2010/main" val="3079520528"/>
              </p:ext>
            </p:extLst>
          </p:nvPr>
        </p:nvGraphicFramePr>
        <p:xfrm>
          <a:off x="9832157" y="6051902"/>
          <a:ext cx="842963" cy="315912"/>
        </p:xfrm>
        <a:graphic>
          <a:graphicData uri="http://schemas.openxmlformats.org/presentationml/2006/ole">
            <mc:AlternateContent xmlns:mc="http://schemas.openxmlformats.org/markup-compatibility/2006">
              <mc:Choice xmlns:v="urn:schemas-microsoft-com:vml" Requires="v">
                <p:oleObj name="Equation" r:id="rId36" imgW="609480" imgH="228600" progId="Equation.DSMT4">
                  <p:embed/>
                </p:oleObj>
              </mc:Choice>
              <mc:Fallback>
                <p:oleObj name="Equation" r:id="rId36" imgW="609480" imgH="228600" progId="Equation.DSMT4">
                  <p:embed/>
                  <p:pic>
                    <p:nvPicPr>
                      <p:cNvPr id="29" name="Object 28">
                        <a:extLst>
                          <a:ext uri="{FF2B5EF4-FFF2-40B4-BE49-F238E27FC236}">
                            <a16:creationId xmlns:a16="http://schemas.microsoft.com/office/drawing/2014/main" id="{85CC5726-F55F-4B85-A600-C504AB948341}"/>
                          </a:ext>
                        </a:extLst>
                      </p:cNvPr>
                      <p:cNvPicPr/>
                      <p:nvPr/>
                    </p:nvPicPr>
                    <p:blipFill>
                      <a:blip r:embed="rId37"/>
                      <a:stretch>
                        <a:fillRect/>
                      </a:stretch>
                    </p:blipFill>
                    <p:spPr>
                      <a:xfrm>
                        <a:off x="9832157" y="6051902"/>
                        <a:ext cx="842963" cy="315912"/>
                      </a:xfrm>
                      <a:prstGeom prst="rect">
                        <a:avLst/>
                      </a:prstGeom>
                      <a:solidFill>
                        <a:srgbClr val="CCFFCC"/>
                      </a:solidFill>
                    </p:spPr>
                  </p:pic>
                </p:oleObj>
              </mc:Fallback>
            </mc:AlternateContent>
          </a:graphicData>
        </a:graphic>
      </p:graphicFrame>
      <p:sp>
        <p:nvSpPr>
          <p:cNvPr id="103" name="TextBox 102">
            <a:extLst>
              <a:ext uri="{FF2B5EF4-FFF2-40B4-BE49-F238E27FC236}">
                <a16:creationId xmlns:a16="http://schemas.microsoft.com/office/drawing/2014/main" id="{0C3A6BA0-5D9A-439C-BCB2-63B1A2DAC72F}"/>
              </a:ext>
            </a:extLst>
          </p:cNvPr>
          <p:cNvSpPr txBox="1"/>
          <p:nvPr/>
        </p:nvSpPr>
        <p:spPr>
          <a:xfrm>
            <a:off x="2608378" y="4007218"/>
            <a:ext cx="1650958" cy="523220"/>
          </a:xfrm>
          <a:prstGeom prst="rect">
            <a:avLst/>
          </a:prstGeom>
          <a:noFill/>
          <a:ln>
            <a:solidFill>
              <a:srgbClr val="7030A0"/>
            </a:solidFill>
          </a:ln>
        </p:spPr>
        <p:txBody>
          <a:bodyPr wrap="square" rtlCol="0">
            <a:spAutoFit/>
          </a:bodyPr>
          <a:lstStyle/>
          <a:p>
            <a:r>
              <a:rPr lang="en-US" sz="1400"/>
              <a:t>We usually look </a:t>
            </a:r>
            <a:r>
              <a:rPr lang="el-GR" sz="1400"/>
              <a:t>ρ</a:t>
            </a:r>
            <a:r>
              <a:rPr lang="en-US" sz="1400"/>
              <a:t> up in a table/online.</a:t>
            </a:r>
            <a:endParaRPr lang="en-US"/>
          </a:p>
        </p:txBody>
      </p:sp>
    </p:spTree>
    <p:extLst>
      <p:ext uri="{BB962C8B-B14F-4D97-AF65-F5344CB8AC3E}">
        <p14:creationId xmlns:p14="http://schemas.microsoft.com/office/powerpoint/2010/main" val="536561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par>
                                <p:cTn id="12" presetID="10" presetClass="entr" presetSubtype="0" fill="hold" nodeType="with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fade">
                                      <p:cBhvr>
                                        <p:cTn id="14" dur="500"/>
                                        <p:tgtEl>
                                          <p:spTgt spid="87"/>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0"/>
                                        </p:tgtEl>
                                        <p:attrNameLst>
                                          <p:attrName>style.visibility</p:attrName>
                                        </p:attrNameLst>
                                      </p:cBhvr>
                                      <p:to>
                                        <p:strVal val="visible"/>
                                      </p:to>
                                    </p:set>
                                    <p:animEffect transition="in" filter="fade">
                                      <p:cBhvr>
                                        <p:cTn id="27" dur="500"/>
                                        <p:tgtEl>
                                          <p:spTgt spid="100"/>
                                        </p:tgtEl>
                                      </p:cBhvr>
                                    </p:animEffect>
                                  </p:childTnLst>
                                </p:cTn>
                              </p:par>
                              <p:par>
                                <p:cTn id="28" presetID="10" presetClass="entr" presetSubtype="0" fill="hold" nodeType="withEffect">
                                  <p:stCondLst>
                                    <p:cond delay="0"/>
                                  </p:stCondLst>
                                  <p:childTnLst>
                                    <p:set>
                                      <p:cBhvr>
                                        <p:cTn id="29" dur="1" fill="hold">
                                          <p:stCondLst>
                                            <p:cond delay="0"/>
                                          </p:stCondLst>
                                        </p:cTn>
                                        <p:tgtEl>
                                          <p:spTgt spid="99"/>
                                        </p:tgtEl>
                                        <p:attrNameLst>
                                          <p:attrName>style.visibility</p:attrName>
                                        </p:attrNameLst>
                                      </p:cBhvr>
                                      <p:to>
                                        <p:strVal val="visible"/>
                                      </p:to>
                                    </p:set>
                                    <p:animEffect transition="in" filter="fade">
                                      <p:cBhvr>
                                        <p:cTn id="30" dur="500"/>
                                        <p:tgtEl>
                                          <p:spTgt spid="99"/>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500"/>
                                        <p:tgtEl>
                                          <p:spTgt spid="42"/>
                                        </p:tgtEl>
                                      </p:cBhvr>
                                    </p:animEffect>
                                  </p:childTnLst>
                                </p:cTn>
                              </p:par>
                              <p:par>
                                <p:cTn id="44" presetID="10" presetClass="entr" presetSubtype="0" fill="hold" nodeType="withEffect">
                                  <p:stCondLst>
                                    <p:cond delay="0"/>
                                  </p:stCondLst>
                                  <p:childTnLst>
                                    <p:set>
                                      <p:cBhvr>
                                        <p:cTn id="45" dur="1" fill="hold">
                                          <p:stCondLst>
                                            <p:cond delay="0"/>
                                          </p:stCondLst>
                                        </p:cTn>
                                        <p:tgtEl>
                                          <p:spTgt spid="95"/>
                                        </p:tgtEl>
                                        <p:attrNameLst>
                                          <p:attrName>style.visibility</p:attrName>
                                        </p:attrNameLst>
                                      </p:cBhvr>
                                      <p:to>
                                        <p:strVal val="visible"/>
                                      </p:to>
                                    </p:set>
                                    <p:animEffect transition="in" filter="fade">
                                      <p:cBhvr>
                                        <p:cTn id="46" dur="500"/>
                                        <p:tgtEl>
                                          <p:spTgt spid="9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24"/>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03"/>
                                        </p:tgtEl>
                                        <p:attrNameLst>
                                          <p:attrName>style.visibility</p:attrName>
                                        </p:attrNameLst>
                                      </p:cBhvr>
                                      <p:to>
                                        <p:strVal val="visible"/>
                                      </p:to>
                                    </p:set>
                                    <p:animEffect transition="in" filter="fade">
                                      <p:cBhvr>
                                        <p:cTn id="58" dur="500"/>
                                        <p:tgtEl>
                                          <p:spTgt spid="103"/>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4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96"/>
                                        </p:tgtEl>
                                        <p:attrNameLst>
                                          <p:attrName>style.visibility</p:attrName>
                                        </p:attrNameLst>
                                      </p:cBhvr>
                                      <p:to>
                                        <p:strVal val="visible"/>
                                      </p:to>
                                    </p:set>
                                    <p:animEffect transition="in" filter="fade">
                                      <p:cBhvr>
                                        <p:cTn id="71" dur="500"/>
                                        <p:tgtEl>
                                          <p:spTgt spid="96"/>
                                        </p:tgtEl>
                                      </p:cBhvr>
                                    </p:animEffect>
                                  </p:childTnLst>
                                </p:cTn>
                              </p:par>
                              <p:par>
                                <p:cTn id="72" presetID="10" presetClass="entr" presetSubtype="0" fill="hold" nodeType="withEffect">
                                  <p:stCondLst>
                                    <p:cond delay="0"/>
                                  </p:stCondLst>
                                  <p:childTnLst>
                                    <p:set>
                                      <p:cBhvr>
                                        <p:cTn id="73" dur="1" fill="hold">
                                          <p:stCondLst>
                                            <p:cond delay="0"/>
                                          </p:stCondLst>
                                        </p:cTn>
                                        <p:tgtEl>
                                          <p:spTgt spid="89"/>
                                        </p:tgtEl>
                                        <p:attrNameLst>
                                          <p:attrName>style.visibility</p:attrName>
                                        </p:attrNameLst>
                                      </p:cBhvr>
                                      <p:to>
                                        <p:strVal val="visible"/>
                                      </p:to>
                                    </p:set>
                                    <p:animEffect transition="in" filter="fade">
                                      <p:cBhvr>
                                        <p:cTn id="74" dur="500"/>
                                        <p:tgtEl>
                                          <p:spTgt spid="89"/>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92"/>
                                        </p:tgtEl>
                                        <p:attrNameLst>
                                          <p:attrName>style.visibility</p:attrName>
                                        </p:attrNameLst>
                                      </p:cBhvr>
                                      <p:to>
                                        <p:strVal val="visible"/>
                                      </p:to>
                                    </p:set>
                                    <p:animEffect transition="in" filter="fade">
                                      <p:cBhvr>
                                        <p:cTn id="77" dur="500"/>
                                        <p:tgtEl>
                                          <p:spTgt spid="92"/>
                                        </p:tgtEl>
                                      </p:cBhvr>
                                    </p:animEffec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grpId="0" nodeType="clickEffect">
                                  <p:stCondLst>
                                    <p:cond delay="0"/>
                                  </p:stCondLst>
                                  <p:childTnLst>
                                    <p:set>
                                      <p:cBhvr>
                                        <p:cTn id="81" dur="1" fill="hold">
                                          <p:stCondLst>
                                            <p:cond delay="0"/>
                                          </p:stCondLst>
                                        </p:cTn>
                                        <p:tgtEl>
                                          <p:spTgt spid="97"/>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nodeType="clickEffect">
                                  <p:stCondLst>
                                    <p:cond delay="0"/>
                                  </p:stCondLst>
                                  <p:childTnLst>
                                    <p:set>
                                      <p:cBhvr>
                                        <p:cTn id="85" dur="1" fill="hold">
                                          <p:stCondLst>
                                            <p:cond delay="0"/>
                                          </p:stCondLst>
                                        </p:cTn>
                                        <p:tgtEl>
                                          <p:spTgt spid="45"/>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nodeType="clickEffect">
                                  <p:stCondLst>
                                    <p:cond delay="0"/>
                                  </p:stCondLst>
                                  <p:childTnLst>
                                    <p:set>
                                      <p:cBhvr>
                                        <p:cTn id="89" dur="1" fill="hold">
                                          <p:stCondLst>
                                            <p:cond delay="0"/>
                                          </p:stCondLst>
                                        </p:cTn>
                                        <p:tgtEl>
                                          <p:spTgt spid="37"/>
                                        </p:tgtEl>
                                        <p:attrNameLst>
                                          <p:attrName>style.visibility</p:attrName>
                                        </p:attrNameLst>
                                      </p:cBhvr>
                                      <p:to>
                                        <p:strVal val="visible"/>
                                      </p:to>
                                    </p:set>
                                  </p:childTnLst>
                                </p:cTn>
                              </p:par>
                              <p:par>
                                <p:cTn id="90" presetID="1" presetClass="entr" presetSubtype="0" fill="hold" nodeType="withEffect">
                                  <p:stCondLst>
                                    <p:cond delay="0"/>
                                  </p:stCondLst>
                                  <p:childTnLst>
                                    <p:set>
                                      <p:cBhvr>
                                        <p:cTn id="91" dur="1" fill="hold">
                                          <p:stCondLst>
                                            <p:cond delay="0"/>
                                          </p:stCondLst>
                                        </p:cTn>
                                        <p:tgtEl>
                                          <p:spTgt spid="88"/>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1" presetClass="entr" presetSubtype="0" fill="hold" nodeType="clickEffect">
                                  <p:stCondLst>
                                    <p:cond delay="0"/>
                                  </p:stCondLst>
                                  <p:childTnLst>
                                    <p:set>
                                      <p:cBhvr>
                                        <p:cTn id="95" dur="1" fill="hold">
                                          <p:stCondLst>
                                            <p:cond delay="0"/>
                                          </p:stCondLst>
                                        </p:cTn>
                                        <p:tgtEl>
                                          <p:spTgt spid="46"/>
                                        </p:tgtEl>
                                        <p:attrNameLst>
                                          <p:attrName>style.visibility</p:attrName>
                                        </p:attrNameLst>
                                      </p:cBhvr>
                                      <p:to>
                                        <p:strVal val="visible"/>
                                      </p:to>
                                    </p:set>
                                  </p:childTnLst>
                                </p:cTn>
                              </p:par>
                            </p:childTnLst>
                          </p:cTn>
                        </p:par>
                      </p:childTnLst>
                    </p:cTn>
                  </p:par>
                  <p:par>
                    <p:cTn id="96" fill="hold">
                      <p:stCondLst>
                        <p:cond delay="indefinite"/>
                      </p:stCondLst>
                      <p:childTnLst>
                        <p:par>
                          <p:cTn id="97" fill="hold">
                            <p:stCondLst>
                              <p:cond delay="0"/>
                            </p:stCondLst>
                            <p:childTnLst>
                              <p:par>
                                <p:cTn id="98" presetID="1" presetClass="entr" presetSubtype="0" fill="hold" grpId="0" nodeType="clickEffect">
                                  <p:stCondLst>
                                    <p:cond delay="0"/>
                                  </p:stCondLst>
                                  <p:childTnLst>
                                    <p:set>
                                      <p:cBhvr>
                                        <p:cTn id="99" dur="1" fill="hold">
                                          <p:stCondLst>
                                            <p:cond delay="0"/>
                                          </p:stCondLst>
                                        </p:cTn>
                                        <p:tgtEl>
                                          <p:spTgt spid="98"/>
                                        </p:tgtEl>
                                        <p:attrNameLst>
                                          <p:attrName>style.visibility</p:attrName>
                                        </p:attrNameLst>
                                      </p:cBhvr>
                                      <p:to>
                                        <p:strVal val="visible"/>
                                      </p:to>
                                    </p:set>
                                  </p:childTnLst>
                                </p:cTn>
                              </p:par>
                            </p:childTnLst>
                          </p:cTn>
                        </p:par>
                      </p:childTnLst>
                    </p:cTn>
                  </p:par>
                  <p:par>
                    <p:cTn id="100" fill="hold">
                      <p:stCondLst>
                        <p:cond delay="indefinite"/>
                      </p:stCondLst>
                      <p:childTnLst>
                        <p:par>
                          <p:cTn id="101" fill="hold">
                            <p:stCondLst>
                              <p:cond delay="0"/>
                            </p:stCondLst>
                            <p:childTnLst>
                              <p:par>
                                <p:cTn id="102" presetID="1" presetClass="entr" presetSubtype="0" fill="hold" nodeType="clickEffect">
                                  <p:stCondLst>
                                    <p:cond delay="0"/>
                                  </p:stCondLst>
                                  <p:childTnLst>
                                    <p:set>
                                      <p:cBhvr>
                                        <p:cTn id="103" dur="1" fill="hold">
                                          <p:stCondLst>
                                            <p:cond delay="0"/>
                                          </p:stCondLst>
                                        </p:cTn>
                                        <p:tgtEl>
                                          <p:spTgt spid="29"/>
                                        </p:tgtEl>
                                        <p:attrNameLst>
                                          <p:attrName>style.visibility</p:attrName>
                                        </p:attrNameLst>
                                      </p:cBhvr>
                                      <p:to>
                                        <p:strVal val="visible"/>
                                      </p:to>
                                    </p:set>
                                  </p:childTnLst>
                                </p:cTn>
                              </p:par>
                            </p:childTnLst>
                          </p:cTn>
                        </p:par>
                      </p:childTnLst>
                    </p:cTn>
                  </p:par>
                  <p:par>
                    <p:cTn id="104" fill="hold">
                      <p:stCondLst>
                        <p:cond delay="indefinite"/>
                      </p:stCondLst>
                      <p:childTnLst>
                        <p:par>
                          <p:cTn id="105" fill="hold">
                            <p:stCondLst>
                              <p:cond delay="0"/>
                            </p:stCondLst>
                            <p:childTnLst>
                              <p:par>
                                <p:cTn id="106" presetID="1" presetClass="entr" presetSubtype="0" fill="hold" grpId="0" nodeType="clickEffect">
                                  <p:stCondLst>
                                    <p:cond delay="0"/>
                                  </p:stCondLst>
                                  <p:childTnLst>
                                    <p:set>
                                      <p:cBhvr>
                                        <p:cTn id="107" dur="1" fill="hold">
                                          <p:stCondLst>
                                            <p:cond delay="0"/>
                                          </p:stCondLst>
                                        </p:cTn>
                                        <p:tgtEl>
                                          <p:spTgt spid="101"/>
                                        </p:tgtEl>
                                        <p:attrNameLst>
                                          <p:attrName>style.visibility</p:attrName>
                                        </p:attrNameLst>
                                      </p:cBhvr>
                                      <p:to>
                                        <p:strVal val="visible"/>
                                      </p:to>
                                    </p:set>
                                  </p:childTnLst>
                                </p:cTn>
                              </p:par>
                            </p:childTnLst>
                          </p:cTn>
                        </p:par>
                      </p:childTnLst>
                    </p:cTn>
                  </p:par>
                  <p:par>
                    <p:cTn id="108" fill="hold">
                      <p:stCondLst>
                        <p:cond delay="indefinite"/>
                      </p:stCondLst>
                      <p:childTnLst>
                        <p:par>
                          <p:cTn id="109" fill="hold">
                            <p:stCondLst>
                              <p:cond delay="0"/>
                            </p:stCondLst>
                            <p:childTnLst>
                              <p:par>
                                <p:cTn id="110" presetID="1" presetClass="entr" presetSubtype="0" fill="hold" nodeType="clickEffect">
                                  <p:stCondLst>
                                    <p:cond delay="0"/>
                                  </p:stCondLst>
                                  <p:childTnLst>
                                    <p:set>
                                      <p:cBhvr>
                                        <p:cTn id="111" dur="1" fill="hold">
                                          <p:stCondLst>
                                            <p:cond delay="0"/>
                                          </p:stCondLst>
                                        </p:cTn>
                                        <p:tgtEl>
                                          <p:spTgt spid="1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92" grpId="0"/>
      <p:bldP spid="97" grpId="0"/>
      <p:bldP spid="98" grpId="0"/>
      <p:bldP spid="101" grpId="0"/>
      <p:bldP spid="10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8C324-6F7A-4F87-A123-7F2157686338}"/>
              </a:ext>
            </a:extLst>
          </p:cNvPr>
          <p:cNvSpPr txBox="1">
            <a:spLocks/>
          </p:cNvSpPr>
          <p:nvPr/>
        </p:nvSpPr>
        <p:spPr>
          <a:xfrm>
            <a:off x="4677568" y="166475"/>
            <a:ext cx="2997200" cy="567289"/>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Ohm’s Law</a:t>
            </a:r>
            <a:endParaRPr lang="en-US" sz="3600" b="1" u="sng" dirty="0">
              <a:latin typeface="+mn-lt"/>
            </a:endParaRPr>
          </a:p>
        </p:txBody>
      </p:sp>
      <p:sp>
        <p:nvSpPr>
          <p:cNvPr id="3" name="TextBox 2">
            <a:extLst>
              <a:ext uri="{FF2B5EF4-FFF2-40B4-BE49-F238E27FC236}">
                <a16:creationId xmlns:a16="http://schemas.microsoft.com/office/drawing/2014/main" id="{5A559B14-30F2-4C0C-BE0C-587D864E0918}"/>
              </a:ext>
            </a:extLst>
          </p:cNvPr>
          <p:cNvSpPr txBox="1"/>
          <p:nvPr/>
        </p:nvSpPr>
        <p:spPr>
          <a:xfrm>
            <a:off x="302318" y="866849"/>
            <a:ext cx="11481731" cy="369332"/>
          </a:xfrm>
          <a:prstGeom prst="rect">
            <a:avLst/>
          </a:prstGeom>
          <a:noFill/>
        </p:spPr>
        <p:txBody>
          <a:bodyPr wrap="square" rtlCol="0">
            <a:spAutoFit/>
          </a:bodyPr>
          <a:lstStyle/>
          <a:p>
            <a:r>
              <a:rPr lang="en-US"/>
              <a:t>It’s worth while to pause and consider how the resistivity, </a:t>
            </a:r>
            <a:r>
              <a:rPr lang="el-GR"/>
              <a:t>ρ</a:t>
            </a:r>
            <a:r>
              <a:rPr lang="en-US"/>
              <a:t>, varies with temperature and different types of material.   </a:t>
            </a:r>
            <a:endParaRPr lang="en-US" dirty="0"/>
          </a:p>
        </p:txBody>
      </p:sp>
      <p:graphicFrame>
        <p:nvGraphicFramePr>
          <p:cNvPr id="24" name="Object 23">
            <a:extLst>
              <a:ext uri="{FF2B5EF4-FFF2-40B4-BE49-F238E27FC236}">
                <a16:creationId xmlns:a16="http://schemas.microsoft.com/office/drawing/2014/main" id="{7CCA5EB0-3185-4630-9F1F-D606BF3D0D7B}"/>
              </a:ext>
            </a:extLst>
          </p:cNvPr>
          <p:cNvGraphicFramePr>
            <a:graphicFrameLocks noChangeAspect="1"/>
          </p:cNvGraphicFramePr>
          <p:nvPr>
            <p:extLst>
              <p:ext uri="{D42A27DB-BD31-4B8C-83A1-F6EECF244321}">
                <p14:modId xmlns:p14="http://schemas.microsoft.com/office/powerpoint/2010/main" val="2352560807"/>
              </p:ext>
            </p:extLst>
          </p:nvPr>
        </p:nvGraphicFramePr>
        <p:xfrm>
          <a:off x="407949" y="1733691"/>
          <a:ext cx="1956685" cy="589238"/>
        </p:xfrm>
        <a:graphic>
          <a:graphicData uri="http://schemas.openxmlformats.org/presentationml/2006/ole">
            <mc:AlternateContent xmlns:mc="http://schemas.openxmlformats.org/markup-compatibility/2006">
              <mc:Choice xmlns:v="urn:schemas-microsoft-com:vml" Requires="v">
                <p:oleObj name="Equation" r:id="rId3" imgW="1307880" imgH="393480" progId="Equation.DSMT4">
                  <p:embed/>
                </p:oleObj>
              </mc:Choice>
              <mc:Fallback>
                <p:oleObj name="Equation" r:id="rId3" imgW="1307880" imgH="393480" progId="Equation.DSMT4">
                  <p:embed/>
                  <p:pic>
                    <p:nvPicPr>
                      <p:cNvPr id="24" name="Object 23">
                        <a:extLst>
                          <a:ext uri="{FF2B5EF4-FFF2-40B4-BE49-F238E27FC236}">
                            <a16:creationId xmlns:a16="http://schemas.microsoft.com/office/drawing/2014/main" id="{7CCA5EB0-3185-4630-9F1F-D606BF3D0D7B}"/>
                          </a:ext>
                        </a:extLst>
                      </p:cNvPr>
                      <p:cNvPicPr/>
                      <p:nvPr/>
                    </p:nvPicPr>
                    <p:blipFill>
                      <a:blip r:embed="rId4"/>
                      <a:stretch>
                        <a:fillRect/>
                      </a:stretch>
                    </p:blipFill>
                    <p:spPr>
                      <a:xfrm>
                        <a:off x="407949" y="1733691"/>
                        <a:ext cx="1956685" cy="589238"/>
                      </a:xfrm>
                      <a:prstGeom prst="rect">
                        <a:avLst/>
                      </a:prstGeom>
                      <a:solidFill>
                        <a:srgbClr val="CCFFCC"/>
                      </a:solidFill>
                    </p:spPr>
                  </p:pic>
                </p:oleObj>
              </mc:Fallback>
            </mc:AlternateContent>
          </a:graphicData>
        </a:graphic>
      </p:graphicFrame>
      <p:graphicFrame>
        <p:nvGraphicFramePr>
          <p:cNvPr id="48" name="Object 47">
            <a:extLst>
              <a:ext uri="{FF2B5EF4-FFF2-40B4-BE49-F238E27FC236}">
                <a16:creationId xmlns:a16="http://schemas.microsoft.com/office/drawing/2014/main" id="{5C3C9041-1B04-4DDD-9880-440FBCB9358F}"/>
              </a:ext>
            </a:extLst>
          </p:cNvPr>
          <p:cNvGraphicFramePr>
            <a:graphicFrameLocks noChangeAspect="1"/>
          </p:cNvGraphicFramePr>
          <p:nvPr>
            <p:extLst>
              <p:ext uri="{D42A27DB-BD31-4B8C-83A1-F6EECF244321}">
                <p14:modId xmlns:p14="http://schemas.microsoft.com/office/powerpoint/2010/main" val="752943666"/>
              </p:ext>
            </p:extLst>
          </p:nvPr>
        </p:nvGraphicFramePr>
        <p:xfrm>
          <a:off x="135893" y="2590030"/>
          <a:ext cx="5190708" cy="3890084"/>
        </p:xfrm>
        <a:graphic>
          <a:graphicData uri="http://schemas.openxmlformats.org/presentationml/2006/ole">
            <mc:AlternateContent xmlns:mc="http://schemas.openxmlformats.org/markup-compatibility/2006">
              <mc:Choice xmlns:v="urn:schemas-microsoft-com:vml" Requires="v">
                <p:oleObj name="Bitmap Image" r:id="rId5" imgW="9006840" imgH="6751440" progId="Paint.Picture">
                  <p:embed/>
                </p:oleObj>
              </mc:Choice>
              <mc:Fallback>
                <p:oleObj name="Bitmap Image" r:id="rId5" imgW="9006840" imgH="6751440" progId="Paint.Picture">
                  <p:embed/>
                  <p:pic>
                    <p:nvPicPr>
                      <p:cNvPr id="14" name="Object 13">
                        <a:extLst>
                          <a:ext uri="{FF2B5EF4-FFF2-40B4-BE49-F238E27FC236}">
                            <a16:creationId xmlns:a16="http://schemas.microsoft.com/office/drawing/2014/main" id="{7B9186BD-AA91-416F-BAC0-CFAD8855E7E8}"/>
                          </a:ext>
                        </a:extLst>
                      </p:cNvPr>
                      <p:cNvPicPr/>
                      <p:nvPr/>
                    </p:nvPicPr>
                    <p:blipFill>
                      <a:blip r:embed="rId6"/>
                      <a:stretch>
                        <a:fillRect/>
                      </a:stretch>
                    </p:blipFill>
                    <p:spPr>
                      <a:xfrm>
                        <a:off x="135893" y="2590030"/>
                        <a:ext cx="5190708" cy="3890084"/>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CF62132A-A8C9-42D7-89D4-8CACF877CE6D}"/>
              </a:ext>
            </a:extLst>
          </p:cNvPr>
          <p:cNvSpPr txBox="1"/>
          <p:nvPr/>
        </p:nvSpPr>
        <p:spPr>
          <a:xfrm>
            <a:off x="5663603" y="1788611"/>
            <a:ext cx="6120447" cy="1323439"/>
          </a:xfrm>
          <a:prstGeom prst="rect">
            <a:avLst/>
          </a:prstGeom>
          <a:noFill/>
        </p:spPr>
        <p:txBody>
          <a:bodyPr wrap="square" rtlCol="0">
            <a:spAutoFit/>
          </a:bodyPr>
          <a:lstStyle/>
          <a:p>
            <a:r>
              <a:rPr lang="en-US" sz="1600">
                <a:solidFill>
                  <a:srgbClr val="FF0000"/>
                </a:solidFill>
              </a:rPr>
              <a:t>In a normal metal, like Copper, impurities provide mechanism for resistance, as described, even at low T’s.  But as T increases, </a:t>
            </a:r>
            <a:r>
              <a:rPr lang="el-GR" sz="1600">
                <a:solidFill>
                  <a:srgbClr val="FF0000"/>
                </a:solidFill>
              </a:rPr>
              <a:t>τ</a:t>
            </a:r>
            <a:r>
              <a:rPr lang="en-US" sz="1600">
                <a:solidFill>
                  <a:srgbClr val="FF0000"/>
                </a:solidFill>
              </a:rPr>
              <a:t> goes down (making </a:t>
            </a:r>
            <a:r>
              <a:rPr lang="el-GR" sz="1600">
                <a:solidFill>
                  <a:srgbClr val="FF0000"/>
                </a:solidFill>
              </a:rPr>
              <a:t>ρ</a:t>
            </a:r>
            <a:r>
              <a:rPr lang="en-US" sz="1600">
                <a:solidFill>
                  <a:srgbClr val="FF0000"/>
                </a:solidFill>
              </a:rPr>
              <a:t> go up), because larger T causes the metal’s atoms to vibrate with greater and greater amplitude, causing them to more frequently collide with the electrons.  </a:t>
            </a:r>
          </a:p>
        </p:txBody>
      </p:sp>
      <p:sp>
        <p:nvSpPr>
          <p:cNvPr id="49" name="TextBox 48">
            <a:extLst>
              <a:ext uri="{FF2B5EF4-FFF2-40B4-BE49-F238E27FC236}">
                <a16:creationId xmlns:a16="http://schemas.microsoft.com/office/drawing/2014/main" id="{C24615CC-8617-4CCC-87AE-D842FFECC530}"/>
              </a:ext>
            </a:extLst>
          </p:cNvPr>
          <p:cNvSpPr txBox="1"/>
          <p:nvPr/>
        </p:nvSpPr>
        <p:spPr>
          <a:xfrm>
            <a:off x="5663604" y="3235898"/>
            <a:ext cx="6028288" cy="1569660"/>
          </a:xfrm>
          <a:prstGeom prst="rect">
            <a:avLst/>
          </a:prstGeom>
          <a:noFill/>
        </p:spPr>
        <p:txBody>
          <a:bodyPr wrap="square" rtlCol="0">
            <a:spAutoFit/>
          </a:bodyPr>
          <a:lstStyle/>
          <a:p>
            <a:r>
              <a:rPr lang="en-US" sz="1600">
                <a:solidFill>
                  <a:srgbClr val="0070C0"/>
                </a:solidFill>
              </a:rPr>
              <a:t>In a superconductor, the resistivity increases with T for the same reasons it does in a normal metal.  But interestingly, when T gets low enough, </a:t>
            </a:r>
            <a:r>
              <a:rPr lang="el-GR" sz="1600">
                <a:solidFill>
                  <a:srgbClr val="0070C0"/>
                </a:solidFill>
              </a:rPr>
              <a:t>τ</a:t>
            </a:r>
            <a:r>
              <a:rPr lang="en-US" sz="1600">
                <a:solidFill>
                  <a:srgbClr val="0070C0"/>
                </a:solidFill>
              </a:rPr>
              <a:t>  </a:t>
            </a:r>
            <a:r>
              <a:rPr lang="en-US" sz="1600">
                <a:solidFill>
                  <a:srgbClr val="0070C0"/>
                </a:solidFill>
                <a:sym typeface="Wingdings" panose="05000000000000000000" pitchFamily="2" charset="2"/>
              </a:rPr>
              <a:t> ∞, causing </a:t>
            </a:r>
            <a:r>
              <a:rPr lang="el-GR" sz="1600">
                <a:solidFill>
                  <a:srgbClr val="0070C0"/>
                </a:solidFill>
                <a:sym typeface="Wingdings" panose="05000000000000000000" pitchFamily="2" charset="2"/>
              </a:rPr>
              <a:t>ρ</a:t>
            </a:r>
            <a:r>
              <a:rPr lang="en-US" sz="1600">
                <a:solidFill>
                  <a:srgbClr val="0070C0"/>
                </a:solidFill>
                <a:sym typeface="Wingdings" panose="05000000000000000000" pitchFamily="2" charset="2"/>
              </a:rPr>
              <a:t>  0.  This happens because the electrons enter into a liquid-like state which prevents them from being scattered by impurities, or by oscillations of the superconductor’s atoms. Aluminum, for instance, superconducts, at T’s below 1.75K.</a:t>
            </a:r>
            <a:endParaRPr lang="en-US" sz="1600">
              <a:solidFill>
                <a:srgbClr val="0070C0"/>
              </a:solidFill>
            </a:endParaRPr>
          </a:p>
        </p:txBody>
      </p:sp>
      <p:sp>
        <p:nvSpPr>
          <p:cNvPr id="50" name="TextBox 49">
            <a:extLst>
              <a:ext uri="{FF2B5EF4-FFF2-40B4-BE49-F238E27FC236}">
                <a16:creationId xmlns:a16="http://schemas.microsoft.com/office/drawing/2014/main" id="{D716FC92-1FEA-4061-9F7F-CE7E481E075C}"/>
              </a:ext>
            </a:extLst>
          </p:cNvPr>
          <p:cNvSpPr txBox="1"/>
          <p:nvPr/>
        </p:nvSpPr>
        <p:spPr>
          <a:xfrm>
            <a:off x="5663604" y="4877612"/>
            <a:ext cx="6028288" cy="1815882"/>
          </a:xfrm>
          <a:prstGeom prst="rect">
            <a:avLst/>
          </a:prstGeom>
          <a:noFill/>
        </p:spPr>
        <p:txBody>
          <a:bodyPr wrap="square" rtlCol="0">
            <a:spAutoFit/>
          </a:bodyPr>
          <a:lstStyle/>
          <a:p>
            <a:r>
              <a:rPr lang="en-US" sz="1600">
                <a:solidFill>
                  <a:srgbClr val="00B050"/>
                </a:solidFill>
              </a:rPr>
              <a:t>A semiconductor, like Silicon, is a cross between an insulator and and a conductor.  Its main impediment to conduction is the fact that there are very few free electrons in it.  But turns out, as T increases, this loosens up more free electrons (increasing n thereby) and so causing </a:t>
            </a:r>
            <a:r>
              <a:rPr lang="el-GR" sz="1600">
                <a:solidFill>
                  <a:srgbClr val="00B050"/>
                </a:solidFill>
              </a:rPr>
              <a:t>ρ</a:t>
            </a:r>
            <a:r>
              <a:rPr lang="en-US" sz="1600">
                <a:solidFill>
                  <a:srgbClr val="00B050"/>
                </a:solidFill>
              </a:rPr>
              <a:t> to decrease.  But eventually, the aforementioned atomic vibrations induced by higher T’s causes </a:t>
            </a:r>
            <a:r>
              <a:rPr lang="el-GR" sz="1600">
                <a:solidFill>
                  <a:srgbClr val="00B050"/>
                </a:solidFill>
              </a:rPr>
              <a:t>τ</a:t>
            </a:r>
            <a:r>
              <a:rPr lang="en-US" sz="1600">
                <a:solidFill>
                  <a:srgbClr val="00B050"/>
                </a:solidFill>
              </a:rPr>
              <a:t> to become increasingly small, and make </a:t>
            </a:r>
            <a:r>
              <a:rPr lang="el-GR" sz="1600">
                <a:solidFill>
                  <a:srgbClr val="00B050"/>
                </a:solidFill>
              </a:rPr>
              <a:t>ρ</a:t>
            </a:r>
            <a:r>
              <a:rPr lang="en-US" sz="1600">
                <a:solidFill>
                  <a:srgbClr val="00B050"/>
                </a:solidFill>
              </a:rPr>
              <a:t> start to increase again.  </a:t>
            </a:r>
          </a:p>
        </p:txBody>
      </p:sp>
    </p:spTree>
    <p:extLst>
      <p:ext uri="{BB962C8B-B14F-4D97-AF65-F5344CB8AC3E}">
        <p14:creationId xmlns:p14="http://schemas.microsoft.com/office/powerpoint/2010/main" val="2813287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9" grpId="0"/>
      <p:bldP spid="5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A1FBFE6-1ACF-420F-9993-30A332B85759}"/>
              </a:ext>
            </a:extLst>
          </p:cNvPr>
          <p:cNvPicPr>
            <a:picLocks noChangeAspect="1"/>
          </p:cNvPicPr>
          <p:nvPr/>
        </p:nvPicPr>
        <p:blipFill>
          <a:blip r:embed="rId3"/>
          <a:stretch>
            <a:fillRect/>
          </a:stretch>
        </p:blipFill>
        <p:spPr>
          <a:xfrm>
            <a:off x="87641" y="1578791"/>
            <a:ext cx="4048975" cy="2633799"/>
          </a:xfrm>
          <a:prstGeom prst="rect">
            <a:avLst/>
          </a:prstGeom>
        </p:spPr>
      </p:pic>
      <p:sp>
        <p:nvSpPr>
          <p:cNvPr id="2" name="Title 1">
            <a:extLst>
              <a:ext uri="{FF2B5EF4-FFF2-40B4-BE49-F238E27FC236}">
                <a16:creationId xmlns:a16="http://schemas.microsoft.com/office/drawing/2014/main" id="{9148C324-6F7A-4F87-A123-7F2157686338}"/>
              </a:ext>
            </a:extLst>
          </p:cNvPr>
          <p:cNvSpPr txBox="1">
            <a:spLocks/>
          </p:cNvSpPr>
          <p:nvPr/>
        </p:nvSpPr>
        <p:spPr>
          <a:xfrm>
            <a:off x="3839947" y="178248"/>
            <a:ext cx="4796370" cy="567289"/>
          </a:xfrm>
          <a:prstGeom prst="rect">
            <a:avLst/>
          </a:prstGeom>
        </p:spPr>
        <p:txBody>
          <a:bodyP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Power Supplied and Used</a:t>
            </a:r>
            <a:endParaRPr lang="en-US" sz="3600" b="1" u="sng" dirty="0">
              <a:latin typeface="+mn-lt"/>
            </a:endParaRPr>
          </a:p>
        </p:txBody>
      </p:sp>
      <p:sp>
        <p:nvSpPr>
          <p:cNvPr id="3" name="TextBox 2">
            <a:extLst>
              <a:ext uri="{FF2B5EF4-FFF2-40B4-BE49-F238E27FC236}">
                <a16:creationId xmlns:a16="http://schemas.microsoft.com/office/drawing/2014/main" id="{5A559B14-30F2-4C0C-BE0C-587D864E0918}"/>
              </a:ext>
            </a:extLst>
          </p:cNvPr>
          <p:cNvSpPr txBox="1"/>
          <p:nvPr/>
        </p:nvSpPr>
        <p:spPr>
          <a:xfrm>
            <a:off x="119511" y="830526"/>
            <a:ext cx="11984847" cy="646331"/>
          </a:xfrm>
          <a:prstGeom prst="rect">
            <a:avLst/>
          </a:prstGeom>
          <a:noFill/>
        </p:spPr>
        <p:txBody>
          <a:bodyPr wrap="square" rtlCol="0">
            <a:spAutoFit/>
          </a:bodyPr>
          <a:lstStyle/>
          <a:p>
            <a:r>
              <a:rPr lang="en-US"/>
              <a:t>Our main result is derived, but we had two more ancillary items on our list.  We wanted to know how much power, P</a:t>
            </a:r>
            <a:r>
              <a:rPr lang="en-US" baseline="-25000"/>
              <a:t>b</a:t>
            </a:r>
            <a:r>
              <a:rPr lang="en-US"/>
              <a:t>, is being supplied by the battery, and also how much power, P</a:t>
            </a:r>
            <a:r>
              <a:rPr lang="en-US" baseline="-25000"/>
              <a:t>R</a:t>
            </a:r>
            <a:r>
              <a:rPr lang="en-US"/>
              <a:t>, is being used up by the resistors (well, by any particular resistor).</a:t>
            </a:r>
            <a:endParaRPr lang="en-US" dirty="0"/>
          </a:p>
        </p:txBody>
      </p:sp>
      <p:graphicFrame>
        <p:nvGraphicFramePr>
          <p:cNvPr id="59" name="Object 58">
            <a:extLst>
              <a:ext uri="{FF2B5EF4-FFF2-40B4-BE49-F238E27FC236}">
                <a16:creationId xmlns:a16="http://schemas.microsoft.com/office/drawing/2014/main" id="{A20F7776-ED10-4DF3-B383-F407D8A4CE1C}"/>
              </a:ext>
            </a:extLst>
          </p:cNvPr>
          <p:cNvGraphicFramePr>
            <a:graphicFrameLocks noChangeAspect="1"/>
          </p:cNvGraphicFramePr>
          <p:nvPr>
            <p:extLst>
              <p:ext uri="{D42A27DB-BD31-4B8C-83A1-F6EECF244321}">
                <p14:modId xmlns:p14="http://schemas.microsoft.com/office/powerpoint/2010/main" val="1778997402"/>
              </p:ext>
            </p:extLst>
          </p:nvPr>
        </p:nvGraphicFramePr>
        <p:xfrm>
          <a:off x="4241231" y="2016053"/>
          <a:ext cx="7610696" cy="569996"/>
        </p:xfrm>
        <a:graphic>
          <a:graphicData uri="http://schemas.openxmlformats.org/presentationml/2006/ole">
            <mc:AlternateContent xmlns:mc="http://schemas.openxmlformats.org/markup-compatibility/2006">
              <mc:Choice xmlns:v="urn:schemas-microsoft-com:vml" Requires="v">
                <p:oleObj name="Equation" r:id="rId4" imgW="5244840" imgH="393480" progId="Equation.DSMT4">
                  <p:embed/>
                </p:oleObj>
              </mc:Choice>
              <mc:Fallback>
                <p:oleObj name="Equation" r:id="rId4" imgW="5244840" imgH="393480" progId="Equation.DSMT4">
                  <p:embed/>
                  <p:pic>
                    <p:nvPicPr>
                      <p:cNvPr id="59" name="Object 58">
                        <a:extLst>
                          <a:ext uri="{FF2B5EF4-FFF2-40B4-BE49-F238E27FC236}">
                            <a16:creationId xmlns:a16="http://schemas.microsoft.com/office/drawing/2014/main" id="{A20F7776-ED10-4DF3-B383-F407D8A4CE1C}"/>
                          </a:ext>
                        </a:extLst>
                      </p:cNvPr>
                      <p:cNvPicPr/>
                      <p:nvPr/>
                    </p:nvPicPr>
                    <p:blipFill>
                      <a:blip r:embed="rId5"/>
                      <a:stretch>
                        <a:fillRect/>
                      </a:stretch>
                    </p:blipFill>
                    <p:spPr>
                      <a:xfrm>
                        <a:off x="4241231" y="2016053"/>
                        <a:ext cx="7610696" cy="569996"/>
                      </a:xfrm>
                      <a:prstGeom prst="rect">
                        <a:avLst/>
                      </a:prstGeom>
                    </p:spPr>
                  </p:pic>
                </p:oleObj>
              </mc:Fallback>
            </mc:AlternateContent>
          </a:graphicData>
        </a:graphic>
      </p:graphicFrame>
      <p:graphicFrame>
        <p:nvGraphicFramePr>
          <p:cNvPr id="60" name="Object 59">
            <a:extLst>
              <a:ext uri="{FF2B5EF4-FFF2-40B4-BE49-F238E27FC236}">
                <a16:creationId xmlns:a16="http://schemas.microsoft.com/office/drawing/2014/main" id="{EC488D94-7782-4F12-AB6F-2AC01566149C}"/>
              </a:ext>
            </a:extLst>
          </p:cNvPr>
          <p:cNvGraphicFramePr>
            <a:graphicFrameLocks noChangeAspect="1"/>
          </p:cNvGraphicFramePr>
          <p:nvPr>
            <p:extLst>
              <p:ext uri="{D42A27DB-BD31-4B8C-83A1-F6EECF244321}">
                <p14:modId xmlns:p14="http://schemas.microsoft.com/office/powerpoint/2010/main" val="3802498439"/>
              </p:ext>
            </p:extLst>
          </p:nvPr>
        </p:nvGraphicFramePr>
        <p:xfrm>
          <a:off x="4526552" y="2683425"/>
          <a:ext cx="993775" cy="549275"/>
        </p:xfrm>
        <a:graphic>
          <a:graphicData uri="http://schemas.openxmlformats.org/presentationml/2006/ole">
            <mc:AlternateContent xmlns:mc="http://schemas.openxmlformats.org/markup-compatibility/2006">
              <mc:Choice xmlns:v="urn:schemas-microsoft-com:vml" Requires="v">
                <p:oleObj name="Equation" r:id="rId6" imgW="711000" imgH="393480" progId="Equation.DSMT4">
                  <p:embed/>
                </p:oleObj>
              </mc:Choice>
              <mc:Fallback>
                <p:oleObj name="Equation" r:id="rId6" imgW="711000" imgH="393480" progId="Equation.DSMT4">
                  <p:embed/>
                  <p:pic>
                    <p:nvPicPr>
                      <p:cNvPr id="60" name="Object 59">
                        <a:extLst>
                          <a:ext uri="{FF2B5EF4-FFF2-40B4-BE49-F238E27FC236}">
                            <a16:creationId xmlns:a16="http://schemas.microsoft.com/office/drawing/2014/main" id="{EC488D94-7782-4F12-AB6F-2AC01566149C}"/>
                          </a:ext>
                        </a:extLst>
                      </p:cNvPr>
                      <p:cNvPicPr/>
                      <p:nvPr/>
                    </p:nvPicPr>
                    <p:blipFill>
                      <a:blip r:embed="rId7"/>
                      <a:stretch>
                        <a:fillRect/>
                      </a:stretch>
                    </p:blipFill>
                    <p:spPr>
                      <a:xfrm>
                        <a:off x="4526552" y="2683425"/>
                        <a:ext cx="993775" cy="549275"/>
                      </a:xfrm>
                      <a:prstGeom prst="rect">
                        <a:avLst/>
                      </a:prstGeom>
                    </p:spPr>
                  </p:pic>
                </p:oleObj>
              </mc:Fallback>
            </mc:AlternateContent>
          </a:graphicData>
        </a:graphic>
      </p:graphicFrame>
      <p:graphicFrame>
        <p:nvGraphicFramePr>
          <p:cNvPr id="64" name="Object 63">
            <a:extLst>
              <a:ext uri="{FF2B5EF4-FFF2-40B4-BE49-F238E27FC236}">
                <a16:creationId xmlns:a16="http://schemas.microsoft.com/office/drawing/2014/main" id="{83648DFD-8DAD-4884-A7BD-6E8C4C2178C4}"/>
              </a:ext>
            </a:extLst>
          </p:cNvPr>
          <p:cNvGraphicFramePr>
            <a:graphicFrameLocks noChangeAspect="1"/>
          </p:cNvGraphicFramePr>
          <p:nvPr>
            <p:extLst>
              <p:ext uri="{D42A27DB-BD31-4B8C-83A1-F6EECF244321}">
                <p14:modId xmlns:p14="http://schemas.microsoft.com/office/powerpoint/2010/main" val="2232115787"/>
              </p:ext>
            </p:extLst>
          </p:nvPr>
        </p:nvGraphicFramePr>
        <p:xfrm>
          <a:off x="4314881" y="6240156"/>
          <a:ext cx="1038225" cy="360363"/>
        </p:xfrm>
        <a:graphic>
          <a:graphicData uri="http://schemas.openxmlformats.org/presentationml/2006/ole">
            <mc:AlternateContent xmlns:mc="http://schemas.openxmlformats.org/markup-compatibility/2006">
              <mc:Choice xmlns:v="urn:schemas-microsoft-com:vml" Requires="v">
                <p:oleObj name="Equation" r:id="rId8" imgW="660240" imgH="228600" progId="Equation.DSMT4">
                  <p:embed/>
                </p:oleObj>
              </mc:Choice>
              <mc:Fallback>
                <p:oleObj name="Equation" r:id="rId8" imgW="660240" imgH="228600" progId="Equation.DSMT4">
                  <p:embed/>
                  <p:pic>
                    <p:nvPicPr>
                      <p:cNvPr id="64" name="Object 63">
                        <a:extLst>
                          <a:ext uri="{FF2B5EF4-FFF2-40B4-BE49-F238E27FC236}">
                            <a16:creationId xmlns:a16="http://schemas.microsoft.com/office/drawing/2014/main" id="{83648DFD-8DAD-4884-A7BD-6E8C4C2178C4}"/>
                          </a:ext>
                        </a:extLst>
                      </p:cNvPr>
                      <p:cNvPicPr/>
                      <p:nvPr/>
                    </p:nvPicPr>
                    <p:blipFill>
                      <a:blip r:embed="rId9"/>
                      <a:stretch>
                        <a:fillRect/>
                      </a:stretch>
                    </p:blipFill>
                    <p:spPr>
                      <a:xfrm>
                        <a:off x="4314881" y="6240156"/>
                        <a:ext cx="1038225" cy="360363"/>
                      </a:xfrm>
                      <a:prstGeom prst="rect">
                        <a:avLst/>
                      </a:prstGeom>
                      <a:solidFill>
                        <a:srgbClr val="CCFFCC"/>
                      </a:solidFill>
                    </p:spPr>
                  </p:pic>
                </p:oleObj>
              </mc:Fallback>
            </mc:AlternateContent>
          </a:graphicData>
        </a:graphic>
      </p:graphicFrame>
      <p:sp>
        <p:nvSpPr>
          <p:cNvPr id="92" name="Oval 91">
            <a:extLst>
              <a:ext uri="{FF2B5EF4-FFF2-40B4-BE49-F238E27FC236}">
                <a16:creationId xmlns:a16="http://schemas.microsoft.com/office/drawing/2014/main" id="{730368BA-D0C4-4FC4-A140-D4F3FEB5574E}"/>
              </a:ext>
            </a:extLst>
          </p:cNvPr>
          <p:cNvSpPr/>
          <p:nvPr/>
        </p:nvSpPr>
        <p:spPr>
          <a:xfrm>
            <a:off x="2744377" y="2562224"/>
            <a:ext cx="677554" cy="296698"/>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Δq</a:t>
            </a:r>
            <a:endParaRPr lang="en-US" dirty="0">
              <a:solidFill>
                <a:schemeClr val="tx1"/>
              </a:solidFill>
            </a:endParaRPr>
          </a:p>
        </p:txBody>
      </p:sp>
      <p:graphicFrame>
        <p:nvGraphicFramePr>
          <p:cNvPr id="100" name="Object 99">
            <a:extLst>
              <a:ext uri="{FF2B5EF4-FFF2-40B4-BE49-F238E27FC236}">
                <a16:creationId xmlns:a16="http://schemas.microsoft.com/office/drawing/2014/main" id="{1DFA12E9-7417-429D-9E9D-54E4D3B54118}"/>
              </a:ext>
            </a:extLst>
          </p:cNvPr>
          <p:cNvGraphicFramePr>
            <a:graphicFrameLocks noChangeAspect="1"/>
          </p:cNvGraphicFramePr>
          <p:nvPr>
            <p:extLst>
              <p:ext uri="{D42A27DB-BD31-4B8C-83A1-F6EECF244321}">
                <p14:modId xmlns:p14="http://schemas.microsoft.com/office/powerpoint/2010/main" val="1822134458"/>
              </p:ext>
            </p:extLst>
          </p:nvPr>
        </p:nvGraphicFramePr>
        <p:xfrm>
          <a:off x="569833" y="4883188"/>
          <a:ext cx="7940675" cy="306387"/>
        </p:xfrm>
        <a:graphic>
          <a:graphicData uri="http://schemas.openxmlformats.org/presentationml/2006/ole">
            <mc:AlternateContent xmlns:mc="http://schemas.openxmlformats.org/markup-compatibility/2006">
              <mc:Choice xmlns:v="urn:schemas-microsoft-com:vml" Requires="v">
                <p:oleObj name="Equation" r:id="rId10" imgW="5257800" imgH="203040" progId="Equation.DSMT4">
                  <p:embed/>
                </p:oleObj>
              </mc:Choice>
              <mc:Fallback>
                <p:oleObj name="Equation" r:id="rId10" imgW="5257800" imgH="203040" progId="Equation.DSMT4">
                  <p:embed/>
                  <p:pic>
                    <p:nvPicPr>
                      <p:cNvPr id="59" name="Object 58">
                        <a:extLst>
                          <a:ext uri="{FF2B5EF4-FFF2-40B4-BE49-F238E27FC236}">
                            <a16:creationId xmlns:a16="http://schemas.microsoft.com/office/drawing/2014/main" id="{A20F7776-ED10-4DF3-B383-F407D8A4CE1C}"/>
                          </a:ext>
                        </a:extLst>
                      </p:cNvPr>
                      <p:cNvPicPr/>
                      <p:nvPr/>
                    </p:nvPicPr>
                    <p:blipFill>
                      <a:blip r:embed="rId11"/>
                      <a:stretch>
                        <a:fillRect/>
                      </a:stretch>
                    </p:blipFill>
                    <p:spPr>
                      <a:xfrm>
                        <a:off x="569833" y="4883188"/>
                        <a:ext cx="7940675" cy="306387"/>
                      </a:xfrm>
                      <a:prstGeom prst="rect">
                        <a:avLst/>
                      </a:prstGeom>
                    </p:spPr>
                  </p:pic>
                </p:oleObj>
              </mc:Fallback>
            </mc:AlternateContent>
          </a:graphicData>
        </a:graphic>
      </p:graphicFrame>
      <p:graphicFrame>
        <p:nvGraphicFramePr>
          <p:cNvPr id="102" name="Object 101">
            <a:extLst>
              <a:ext uri="{FF2B5EF4-FFF2-40B4-BE49-F238E27FC236}">
                <a16:creationId xmlns:a16="http://schemas.microsoft.com/office/drawing/2014/main" id="{184DA3C7-0E65-4484-9E87-FBD10F6BAF8E}"/>
              </a:ext>
            </a:extLst>
          </p:cNvPr>
          <p:cNvGraphicFramePr>
            <a:graphicFrameLocks noChangeAspect="1"/>
          </p:cNvGraphicFramePr>
          <p:nvPr>
            <p:extLst>
              <p:ext uri="{D42A27DB-BD31-4B8C-83A1-F6EECF244321}">
                <p14:modId xmlns:p14="http://schemas.microsoft.com/office/powerpoint/2010/main" val="441034394"/>
              </p:ext>
            </p:extLst>
          </p:nvPr>
        </p:nvGraphicFramePr>
        <p:xfrm>
          <a:off x="5587921" y="2809836"/>
          <a:ext cx="657225" cy="319087"/>
        </p:xfrm>
        <a:graphic>
          <a:graphicData uri="http://schemas.openxmlformats.org/presentationml/2006/ole">
            <mc:AlternateContent xmlns:mc="http://schemas.openxmlformats.org/markup-compatibility/2006">
              <mc:Choice xmlns:v="urn:schemas-microsoft-com:vml" Requires="v">
                <p:oleObj name="Equation" r:id="rId12" imgW="469800" imgH="228600" progId="Equation.DSMT4">
                  <p:embed/>
                </p:oleObj>
              </mc:Choice>
              <mc:Fallback>
                <p:oleObj name="Equation" r:id="rId12" imgW="469800" imgH="228600" progId="Equation.DSMT4">
                  <p:embed/>
                  <p:pic>
                    <p:nvPicPr>
                      <p:cNvPr id="62" name="Object 61">
                        <a:extLst>
                          <a:ext uri="{FF2B5EF4-FFF2-40B4-BE49-F238E27FC236}">
                            <a16:creationId xmlns:a16="http://schemas.microsoft.com/office/drawing/2014/main" id="{E881BC23-39F7-41CF-87B1-24B72551B696}"/>
                          </a:ext>
                        </a:extLst>
                      </p:cNvPr>
                      <p:cNvPicPr/>
                      <p:nvPr/>
                    </p:nvPicPr>
                    <p:blipFill>
                      <a:blip r:embed="rId13"/>
                      <a:stretch>
                        <a:fillRect/>
                      </a:stretch>
                    </p:blipFill>
                    <p:spPr>
                      <a:xfrm>
                        <a:off x="5587921" y="2809836"/>
                        <a:ext cx="657225" cy="319087"/>
                      </a:xfrm>
                      <a:prstGeom prst="rect">
                        <a:avLst/>
                      </a:prstGeom>
                    </p:spPr>
                  </p:pic>
                </p:oleObj>
              </mc:Fallback>
            </mc:AlternateContent>
          </a:graphicData>
        </a:graphic>
      </p:graphicFrame>
      <p:graphicFrame>
        <p:nvGraphicFramePr>
          <p:cNvPr id="103" name="Object 102">
            <a:extLst>
              <a:ext uri="{FF2B5EF4-FFF2-40B4-BE49-F238E27FC236}">
                <a16:creationId xmlns:a16="http://schemas.microsoft.com/office/drawing/2014/main" id="{E2C2FB01-DED8-4FA1-B6D9-A4CE60FFD68B}"/>
              </a:ext>
            </a:extLst>
          </p:cNvPr>
          <p:cNvGraphicFramePr>
            <a:graphicFrameLocks noChangeAspect="1"/>
          </p:cNvGraphicFramePr>
          <p:nvPr>
            <p:extLst>
              <p:ext uri="{D42A27DB-BD31-4B8C-83A1-F6EECF244321}">
                <p14:modId xmlns:p14="http://schemas.microsoft.com/office/powerpoint/2010/main" val="1528385390"/>
              </p:ext>
            </p:extLst>
          </p:nvPr>
        </p:nvGraphicFramePr>
        <p:xfrm>
          <a:off x="9385304" y="6200070"/>
          <a:ext cx="917575" cy="381000"/>
        </p:xfrm>
        <a:graphic>
          <a:graphicData uri="http://schemas.openxmlformats.org/presentationml/2006/ole">
            <mc:AlternateContent xmlns:mc="http://schemas.openxmlformats.org/markup-compatibility/2006">
              <mc:Choice xmlns:v="urn:schemas-microsoft-com:vml" Requires="v">
                <p:oleObj name="Equation" r:id="rId14" imgW="583920" imgH="241200" progId="Equation.DSMT4">
                  <p:embed/>
                </p:oleObj>
              </mc:Choice>
              <mc:Fallback>
                <p:oleObj name="Equation" r:id="rId14" imgW="583920" imgH="241200" progId="Equation.DSMT4">
                  <p:embed/>
                  <p:pic>
                    <p:nvPicPr>
                      <p:cNvPr id="64" name="Object 63">
                        <a:extLst>
                          <a:ext uri="{FF2B5EF4-FFF2-40B4-BE49-F238E27FC236}">
                            <a16:creationId xmlns:a16="http://schemas.microsoft.com/office/drawing/2014/main" id="{83648DFD-8DAD-4884-A7BD-6E8C4C2178C4}"/>
                          </a:ext>
                        </a:extLst>
                      </p:cNvPr>
                      <p:cNvPicPr/>
                      <p:nvPr/>
                    </p:nvPicPr>
                    <p:blipFill>
                      <a:blip r:embed="rId15"/>
                      <a:stretch>
                        <a:fillRect/>
                      </a:stretch>
                    </p:blipFill>
                    <p:spPr>
                      <a:xfrm>
                        <a:off x="9385304" y="6200070"/>
                        <a:ext cx="917575" cy="381000"/>
                      </a:xfrm>
                      <a:prstGeom prst="rect">
                        <a:avLst/>
                      </a:prstGeom>
                      <a:solidFill>
                        <a:srgbClr val="CCFFCC"/>
                      </a:solidFill>
                    </p:spPr>
                  </p:pic>
                </p:oleObj>
              </mc:Fallback>
            </mc:AlternateContent>
          </a:graphicData>
        </a:graphic>
      </p:graphicFrame>
      <p:sp>
        <p:nvSpPr>
          <p:cNvPr id="105" name="TextBox 104">
            <a:extLst>
              <a:ext uri="{FF2B5EF4-FFF2-40B4-BE49-F238E27FC236}">
                <a16:creationId xmlns:a16="http://schemas.microsoft.com/office/drawing/2014/main" id="{DAC867E7-3EC8-41EC-A670-60F7AFB15040}"/>
              </a:ext>
            </a:extLst>
          </p:cNvPr>
          <p:cNvSpPr txBox="1"/>
          <p:nvPr/>
        </p:nvSpPr>
        <p:spPr>
          <a:xfrm>
            <a:off x="4241231" y="3486990"/>
            <a:ext cx="412292" cy="369332"/>
          </a:xfrm>
          <a:prstGeom prst="rect">
            <a:avLst/>
          </a:prstGeom>
          <a:noFill/>
        </p:spPr>
        <p:txBody>
          <a:bodyPr wrap="none" rtlCol="0">
            <a:spAutoFit/>
          </a:bodyPr>
          <a:lstStyle/>
          <a:p>
            <a:r>
              <a:rPr lang="en-US"/>
              <a:t>So</a:t>
            </a:r>
            <a:endParaRPr lang="en-US" dirty="0"/>
          </a:p>
        </p:txBody>
      </p:sp>
      <p:graphicFrame>
        <p:nvGraphicFramePr>
          <p:cNvPr id="106" name="Object 105">
            <a:extLst>
              <a:ext uri="{FF2B5EF4-FFF2-40B4-BE49-F238E27FC236}">
                <a16:creationId xmlns:a16="http://schemas.microsoft.com/office/drawing/2014/main" id="{62CBC126-1989-4FFC-AE59-74936BF49060}"/>
              </a:ext>
            </a:extLst>
          </p:cNvPr>
          <p:cNvGraphicFramePr>
            <a:graphicFrameLocks noChangeAspect="1"/>
          </p:cNvGraphicFramePr>
          <p:nvPr>
            <p:extLst>
              <p:ext uri="{D42A27DB-BD31-4B8C-83A1-F6EECF244321}">
                <p14:modId xmlns:p14="http://schemas.microsoft.com/office/powerpoint/2010/main" val="4216870436"/>
              </p:ext>
            </p:extLst>
          </p:nvPr>
        </p:nvGraphicFramePr>
        <p:xfrm>
          <a:off x="4868668" y="3527096"/>
          <a:ext cx="993775" cy="357486"/>
        </p:xfrm>
        <a:graphic>
          <a:graphicData uri="http://schemas.openxmlformats.org/presentationml/2006/ole">
            <mc:AlternateContent xmlns:mc="http://schemas.openxmlformats.org/markup-compatibility/2006">
              <mc:Choice xmlns:v="urn:schemas-microsoft-com:vml" Requires="v">
                <p:oleObj name="Equation" r:id="rId16" imgW="634680" imgH="228600" progId="Equation.DSMT4">
                  <p:embed/>
                </p:oleObj>
              </mc:Choice>
              <mc:Fallback>
                <p:oleObj name="Equation" r:id="rId16" imgW="634680" imgH="228600" progId="Equation.DSMT4">
                  <p:embed/>
                  <p:pic>
                    <p:nvPicPr>
                      <p:cNvPr id="59" name="Object 58">
                        <a:extLst>
                          <a:ext uri="{FF2B5EF4-FFF2-40B4-BE49-F238E27FC236}">
                            <a16:creationId xmlns:a16="http://schemas.microsoft.com/office/drawing/2014/main" id="{A20F7776-ED10-4DF3-B383-F407D8A4CE1C}"/>
                          </a:ext>
                        </a:extLst>
                      </p:cNvPr>
                      <p:cNvPicPr/>
                      <p:nvPr/>
                    </p:nvPicPr>
                    <p:blipFill>
                      <a:blip r:embed="rId17"/>
                      <a:stretch>
                        <a:fillRect/>
                      </a:stretch>
                    </p:blipFill>
                    <p:spPr>
                      <a:xfrm>
                        <a:off x="4868668" y="3527096"/>
                        <a:ext cx="993775" cy="357486"/>
                      </a:xfrm>
                      <a:prstGeom prst="rect">
                        <a:avLst/>
                      </a:prstGeom>
                      <a:solidFill>
                        <a:srgbClr val="CCFFCC"/>
                      </a:solidFill>
                    </p:spPr>
                  </p:pic>
                </p:oleObj>
              </mc:Fallback>
            </mc:AlternateContent>
          </a:graphicData>
        </a:graphic>
      </p:graphicFrame>
      <p:graphicFrame>
        <p:nvGraphicFramePr>
          <p:cNvPr id="107" name="Object 106">
            <a:extLst>
              <a:ext uri="{FF2B5EF4-FFF2-40B4-BE49-F238E27FC236}">
                <a16:creationId xmlns:a16="http://schemas.microsoft.com/office/drawing/2014/main" id="{0F192433-A718-425E-9605-F4B118ACC3BC}"/>
              </a:ext>
            </a:extLst>
          </p:cNvPr>
          <p:cNvGraphicFramePr>
            <a:graphicFrameLocks noChangeAspect="1"/>
          </p:cNvGraphicFramePr>
          <p:nvPr>
            <p:extLst>
              <p:ext uri="{D42A27DB-BD31-4B8C-83A1-F6EECF244321}">
                <p14:modId xmlns:p14="http://schemas.microsoft.com/office/powerpoint/2010/main" val="4073850432"/>
              </p:ext>
            </p:extLst>
          </p:nvPr>
        </p:nvGraphicFramePr>
        <p:xfrm>
          <a:off x="6360862" y="3415996"/>
          <a:ext cx="4330700" cy="569912"/>
        </p:xfrm>
        <a:graphic>
          <a:graphicData uri="http://schemas.openxmlformats.org/presentationml/2006/ole">
            <mc:AlternateContent xmlns:mc="http://schemas.openxmlformats.org/markup-compatibility/2006">
              <mc:Choice xmlns:v="urn:schemas-microsoft-com:vml" Requires="v">
                <p:oleObj name="Equation" r:id="rId18" imgW="2984400" imgH="393480" progId="Equation.DSMT4">
                  <p:embed/>
                </p:oleObj>
              </mc:Choice>
              <mc:Fallback>
                <p:oleObj name="Equation" r:id="rId18" imgW="2984400" imgH="393480" progId="Equation.DSMT4">
                  <p:embed/>
                  <p:pic>
                    <p:nvPicPr>
                      <p:cNvPr id="59" name="Object 58">
                        <a:extLst>
                          <a:ext uri="{FF2B5EF4-FFF2-40B4-BE49-F238E27FC236}">
                            <a16:creationId xmlns:a16="http://schemas.microsoft.com/office/drawing/2014/main" id="{A20F7776-ED10-4DF3-B383-F407D8A4CE1C}"/>
                          </a:ext>
                        </a:extLst>
                      </p:cNvPr>
                      <p:cNvPicPr/>
                      <p:nvPr/>
                    </p:nvPicPr>
                    <p:blipFill>
                      <a:blip r:embed="rId19"/>
                      <a:stretch>
                        <a:fillRect/>
                      </a:stretch>
                    </p:blipFill>
                    <p:spPr>
                      <a:xfrm>
                        <a:off x="6360862" y="3415996"/>
                        <a:ext cx="4330700" cy="569912"/>
                      </a:xfrm>
                      <a:prstGeom prst="rect">
                        <a:avLst/>
                      </a:prstGeom>
                    </p:spPr>
                  </p:pic>
                </p:oleObj>
              </mc:Fallback>
            </mc:AlternateContent>
          </a:graphicData>
        </a:graphic>
      </p:graphicFrame>
      <p:sp>
        <p:nvSpPr>
          <p:cNvPr id="108" name="Oval 107">
            <a:extLst>
              <a:ext uri="{FF2B5EF4-FFF2-40B4-BE49-F238E27FC236}">
                <a16:creationId xmlns:a16="http://schemas.microsoft.com/office/drawing/2014/main" id="{B65BB755-9990-4F87-8FC5-41D519AE8D9B}"/>
              </a:ext>
            </a:extLst>
          </p:cNvPr>
          <p:cNvSpPr/>
          <p:nvPr/>
        </p:nvSpPr>
        <p:spPr>
          <a:xfrm>
            <a:off x="1144302" y="2189363"/>
            <a:ext cx="677554" cy="296698"/>
          </a:xfrm>
          <a:prstGeom prst="ellipse">
            <a:avLst/>
          </a:prstGeom>
          <a:solidFill>
            <a:schemeClr val="bg1">
              <a:lumMod val="85000"/>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Δq</a:t>
            </a:r>
            <a:endParaRPr lang="en-US" dirty="0">
              <a:solidFill>
                <a:schemeClr val="tx1"/>
              </a:solidFill>
            </a:endParaRPr>
          </a:p>
        </p:txBody>
      </p:sp>
      <p:graphicFrame>
        <p:nvGraphicFramePr>
          <p:cNvPr id="109" name="Object 108">
            <a:extLst>
              <a:ext uri="{FF2B5EF4-FFF2-40B4-BE49-F238E27FC236}">
                <a16:creationId xmlns:a16="http://schemas.microsoft.com/office/drawing/2014/main" id="{A3CFDB2A-E8D3-4DE5-8B94-3CF71CB98954}"/>
              </a:ext>
            </a:extLst>
          </p:cNvPr>
          <p:cNvGraphicFramePr>
            <a:graphicFrameLocks noChangeAspect="1"/>
          </p:cNvGraphicFramePr>
          <p:nvPr>
            <p:extLst>
              <p:ext uri="{D42A27DB-BD31-4B8C-83A1-F6EECF244321}">
                <p14:modId xmlns:p14="http://schemas.microsoft.com/office/powerpoint/2010/main" val="1098820859"/>
              </p:ext>
            </p:extLst>
          </p:nvPr>
        </p:nvGraphicFramePr>
        <p:xfrm>
          <a:off x="321438" y="4374215"/>
          <a:ext cx="9250363" cy="331788"/>
        </p:xfrm>
        <a:graphic>
          <a:graphicData uri="http://schemas.openxmlformats.org/presentationml/2006/ole">
            <mc:AlternateContent xmlns:mc="http://schemas.openxmlformats.org/markup-compatibility/2006">
              <mc:Choice xmlns:v="urn:schemas-microsoft-com:vml" Requires="v">
                <p:oleObj name="Equation" r:id="rId20" imgW="6375240" imgH="228600" progId="Equation.DSMT4">
                  <p:embed/>
                </p:oleObj>
              </mc:Choice>
              <mc:Fallback>
                <p:oleObj name="Equation" r:id="rId20" imgW="6375240" imgH="228600" progId="Equation.DSMT4">
                  <p:embed/>
                  <p:pic>
                    <p:nvPicPr>
                      <p:cNvPr id="59" name="Object 58">
                        <a:extLst>
                          <a:ext uri="{FF2B5EF4-FFF2-40B4-BE49-F238E27FC236}">
                            <a16:creationId xmlns:a16="http://schemas.microsoft.com/office/drawing/2014/main" id="{A20F7776-ED10-4DF3-B383-F407D8A4CE1C}"/>
                          </a:ext>
                        </a:extLst>
                      </p:cNvPr>
                      <p:cNvPicPr/>
                      <p:nvPr/>
                    </p:nvPicPr>
                    <p:blipFill>
                      <a:blip r:embed="rId21"/>
                      <a:stretch>
                        <a:fillRect/>
                      </a:stretch>
                    </p:blipFill>
                    <p:spPr>
                      <a:xfrm>
                        <a:off x="321438" y="4374215"/>
                        <a:ext cx="9250363" cy="331788"/>
                      </a:xfrm>
                      <a:prstGeom prst="rect">
                        <a:avLst/>
                      </a:prstGeom>
                    </p:spPr>
                  </p:pic>
                </p:oleObj>
              </mc:Fallback>
            </mc:AlternateContent>
          </a:graphicData>
        </a:graphic>
      </p:graphicFrame>
      <p:graphicFrame>
        <p:nvGraphicFramePr>
          <p:cNvPr id="111" name="Object 110">
            <a:extLst>
              <a:ext uri="{FF2B5EF4-FFF2-40B4-BE49-F238E27FC236}">
                <a16:creationId xmlns:a16="http://schemas.microsoft.com/office/drawing/2014/main" id="{6898E9A3-DBBA-4A0A-9BD5-D496316001C7}"/>
              </a:ext>
            </a:extLst>
          </p:cNvPr>
          <p:cNvGraphicFramePr>
            <a:graphicFrameLocks noChangeAspect="1"/>
          </p:cNvGraphicFramePr>
          <p:nvPr>
            <p:extLst>
              <p:ext uri="{D42A27DB-BD31-4B8C-83A1-F6EECF244321}">
                <p14:modId xmlns:p14="http://schemas.microsoft.com/office/powerpoint/2010/main" val="1698738358"/>
              </p:ext>
            </p:extLst>
          </p:nvPr>
        </p:nvGraphicFramePr>
        <p:xfrm>
          <a:off x="595541" y="5360028"/>
          <a:ext cx="4975225" cy="569912"/>
        </p:xfrm>
        <a:graphic>
          <a:graphicData uri="http://schemas.openxmlformats.org/presentationml/2006/ole">
            <mc:AlternateContent xmlns:mc="http://schemas.openxmlformats.org/markup-compatibility/2006">
              <mc:Choice xmlns:v="urn:schemas-microsoft-com:vml" Requires="v">
                <p:oleObj name="Equation" r:id="rId22" imgW="3429000" imgH="393480" progId="Equation.DSMT4">
                  <p:embed/>
                </p:oleObj>
              </mc:Choice>
              <mc:Fallback>
                <p:oleObj name="Equation" r:id="rId22" imgW="3429000" imgH="393480" progId="Equation.DSMT4">
                  <p:embed/>
                  <p:pic>
                    <p:nvPicPr>
                      <p:cNvPr id="59" name="Object 58">
                        <a:extLst>
                          <a:ext uri="{FF2B5EF4-FFF2-40B4-BE49-F238E27FC236}">
                            <a16:creationId xmlns:a16="http://schemas.microsoft.com/office/drawing/2014/main" id="{A20F7776-ED10-4DF3-B383-F407D8A4CE1C}"/>
                          </a:ext>
                        </a:extLst>
                      </p:cNvPr>
                      <p:cNvPicPr/>
                      <p:nvPr/>
                    </p:nvPicPr>
                    <p:blipFill>
                      <a:blip r:embed="rId23"/>
                      <a:stretch>
                        <a:fillRect/>
                      </a:stretch>
                    </p:blipFill>
                    <p:spPr>
                      <a:xfrm>
                        <a:off x="595541" y="5360028"/>
                        <a:ext cx="4975225" cy="569912"/>
                      </a:xfrm>
                      <a:prstGeom prst="rect">
                        <a:avLst/>
                      </a:prstGeom>
                    </p:spPr>
                  </p:pic>
                </p:oleObj>
              </mc:Fallback>
            </mc:AlternateContent>
          </a:graphicData>
        </a:graphic>
      </p:graphicFrame>
      <p:graphicFrame>
        <p:nvGraphicFramePr>
          <p:cNvPr id="112" name="Object 111">
            <a:extLst>
              <a:ext uri="{FF2B5EF4-FFF2-40B4-BE49-F238E27FC236}">
                <a16:creationId xmlns:a16="http://schemas.microsoft.com/office/drawing/2014/main" id="{BD35B9E3-6CEC-4E9B-8F42-83A1B97CA852}"/>
              </a:ext>
            </a:extLst>
          </p:cNvPr>
          <p:cNvGraphicFramePr>
            <a:graphicFrameLocks noChangeAspect="1"/>
          </p:cNvGraphicFramePr>
          <p:nvPr>
            <p:extLst>
              <p:ext uri="{D42A27DB-BD31-4B8C-83A1-F6EECF244321}">
                <p14:modId xmlns:p14="http://schemas.microsoft.com/office/powerpoint/2010/main" val="4121423576"/>
              </p:ext>
            </p:extLst>
          </p:nvPr>
        </p:nvGraphicFramePr>
        <p:xfrm>
          <a:off x="569833" y="6140700"/>
          <a:ext cx="1011237" cy="549275"/>
        </p:xfrm>
        <a:graphic>
          <a:graphicData uri="http://schemas.openxmlformats.org/presentationml/2006/ole">
            <mc:AlternateContent xmlns:mc="http://schemas.openxmlformats.org/markup-compatibility/2006">
              <mc:Choice xmlns:v="urn:schemas-microsoft-com:vml" Requires="v">
                <p:oleObj name="Equation" r:id="rId24" imgW="723600" imgH="393480" progId="Equation.DSMT4">
                  <p:embed/>
                </p:oleObj>
              </mc:Choice>
              <mc:Fallback>
                <p:oleObj name="Equation" r:id="rId24" imgW="723600" imgH="393480" progId="Equation.DSMT4">
                  <p:embed/>
                  <p:pic>
                    <p:nvPicPr>
                      <p:cNvPr id="60" name="Object 59">
                        <a:extLst>
                          <a:ext uri="{FF2B5EF4-FFF2-40B4-BE49-F238E27FC236}">
                            <a16:creationId xmlns:a16="http://schemas.microsoft.com/office/drawing/2014/main" id="{EC488D94-7782-4F12-AB6F-2AC01566149C}"/>
                          </a:ext>
                        </a:extLst>
                      </p:cNvPr>
                      <p:cNvPicPr/>
                      <p:nvPr/>
                    </p:nvPicPr>
                    <p:blipFill>
                      <a:blip r:embed="rId25"/>
                      <a:stretch>
                        <a:fillRect/>
                      </a:stretch>
                    </p:blipFill>
                    <p:spPr>
                      <a:xfrm>
                        <a:off x="569833" y="6140700"/>
                        <a:ext cx="1011237" cy="549275"/>
                      </a:xfrm>
                      <a:prstGeom prst="rect">
                        <a:avLst/>
                      </a:prstGeom>
                    </p:spPr>
                  </p:pic>
                </p:oleObj>
              </mc:Fallback>
            </mc:AlternateContent>
          </a:graphicData>
        </a:graphic>
      </p:graphicFrame>
      <p:graphicFrame>
        <p:nvGraphicFramePr>
          <p:cNvPr id="113" name="Object 112">
            <a:extLst>
              <a:ext uri="{FF2B5EF4-FFF2-40B4-BE49-F238E27FC236}">
                <a16:creationId xmlns:a16="http://schemas.microsoft.com/office/drawing/2014/main" id="{9117DDDD-E6F3-44D6-BAD8-F00399DAC6DB}"/>
              </a:ext>
            </a:extLst>
          </p:cNvPr>
          <p:cNvGraphicFramePr>
            <a:graphicFrameLocks noChangeAspect="1"/>
          </p:cNvGraphicFramePr>
          <p:nvPr>
            <p:extLst>
              <p:ext uri="{D42A27DB-BD31-4B8C-83A1-F6EECF244321}">
                <p14:modId xmlns:p14="http://schemas.microsoft.com/office/powerpoint/2010/main" val="2781069979"/>
              </p:ext>
            </p:extLst>
          </p:nvPr>
        </p:nvGraphicFramePr>
        <p:xfrm>
          <a:off x="1647112" y="6251022"/>
          <a:ext cx="674687" cy="319088"/>
        </p:xfrm>
        <a:graphic>
          <a:graphicData uri="http://schemas.openxmlformats.org/presentationml/2006/ole">
            <mc:AlternateContent xmlns:mc="http://schemas.openxmlformats.org/markup-compatibility/2006">
              <mc:Choice xmlns:v="urn:schemas-microsoft-com:vml" Requires="v">
                <p:oleObj name="Equation" r:id="rId26" imgW="482400" imgH="228600" progId="Equation.DSMT4">
                  <p:embed/>
                </p:oleObj>
              </mc:Choice>
              <mc:Fallback>
                <p:oleObj name="Equation" r:id="rId26" imgW="482400" imgH="228600" progId="Equation.DSMT4">
                  <p:embed/>
                  <p:pic>
                    <p:nvPicPr>
                      <p:cNvPr id="102" name="Object 101">
                        <a:extLst>
                          <a:ext uri="{FF2B5EF4-FFF2-40B4-BE49-F238E27FC236}">
                            <a16:creationId xmlns:a16="http://schemas.microsoft.com/office/drawing/2014/main" id="{184DA3C7-0E65-4484-9E87-FBD10F6BAF8E}"/>
                          </a:ext>
                        </a:extLst>
                      </p:cNvPr>
                      <p:cNvPicPr/>
                      <p:nvPr/>
                    </p:nvPicPr>
                    <p:blipFill>
                      <a:blip r:embed="rId27"/>
                      <a:stretch>
                        <a:fillRect/>
                      </a:stretch>
                    </p:blipFill>
                    <p:spPr>
                      <a:xfrm>
                        <a:off x="1647112" y="6251022"/>
                        <a:ext cx="674687" cy="319088"/>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F8423815-EC6D-4DD7-A6F9-DD7CF0330DCB}"/>
              </a:ext>
            </a:extLst>
          </p:cNvPr>
          <p:cNvSpPr txBox="1"/>
          <p:nvPr/>
        </p:nvSpPr>
        <p:spPr>
          <a:xfrm>
            <a:off x="5677494" y="6153727"/>
            <a:ext cx="3449843" cy="523220"/>
          </a:xfrm>
          <a:prstGeom prst="rect">
            <a:avLst/>
          </a:prstGeom>
          <a:noFill/>
        </p:spPr>
        <p:txBody>
          <a:bodyPr wrap="square" rtlCol="0">
            <a:spAutoFit/>
          </a:bodyPr>
          <a:lstStyle/>
          <a:p>
            <a:r>
              <a:rPr lang="en-US" sz="1400"/>
              <a:t>If fill in Ohm’s Law result </a:t>
            </a:r>
            <a:r>
              <a:rPr lang="el-GR" sz="1400"/>
              <a:t>Δ</a:t>
            </a:r>
            <a:r>
              <a:rPr lang="en-US" sz="1400"/>
              <a:t>V</a:t>
            </a:r>
            <a:r>
              <a:rPr lang="en-US" sz="1400" baseline="-25000"/>
              <a:t>R</a:t>
            </a:r>
            <a:r>
              <a:rPr lang="en-US" sz="1400"/>
              <a:t> = IR, then we can an equivalent (useful) formula:</a:t>
            </a:r>
          </a:p>
        </p:txBody>
      </p:sp>
      <p:sp>
        <p:nvSpPr>
          <p:cNvPr id="114" name="TextBox 113">
            <a:extLst>
              <a:ext uri="{FF2B5EF4-FFF2-40B4-BE49-F238E27FC236}">
                <a16:creationId xmlns:a16="http://schemas.microsoft.com/office/drawing/2014/main" id="{39E5A347-7EF9-4F82-82D9-DAF35FE0246F}"/>
              </a:ext>
            </a:extLst>
          </p:cNvPr>
          <p:cNvSpPr txBox="1"/>
          <p:nvPr/>
        </p:nvSpPr>
        <p:spPr>
          <a:xfrm>
            <a:off x="2663797" y="6223545"/>
            <a:ext cx="1580882" cy="369332"/>
          </a:xfrm>
          <a:prstGeom prst="rect">
            <a:avLst/>
          </a:prstGeom>
          <a:noFill/>
        </p:spPr>
        <p:txBody>
          <a:bodyPr wrap="none" rtlCol="0">
            <a:spAutoFit/>
          </a:bodyPr>
          <a:lstStyle/>
          <a:p>
            <a:r>
              <a:rPr lang="en-US"/>
              <a:t>So analogously</a:t>
            </a:r>
            <a:endParaRPr lang="en-US" dirty="0"/>
          </a:p>
        </p:txBody>
      </p:sp>
    </p:spTree>
    <p:extLst>
      <p:ext uri="{BB962C8B-B14F-4D97-AF65-F5344CB8AC3E}">
        <p14:creationId xmlns:p14="http://schemas.microsoft.com/office/powerpoint/2010/main" val="3527737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1" nodeType="clickEffect">
                                  <p:stCondLst>
                                    <p:cond delay="0"/>
                                  </p:stCondLst>
                                  <p:childTnLst>
                                    <p:animMotion origin="layout" path="M -4.58333E-6 0.00347 L -0.00052 0.09884 " pathEditMode="relative" rAng="0" ptsTypes="AA">
                                      <p:cBhvr>
                                        <p:cTn id="14" dur="2000" fill="hold"/>
                                        <p:tgtEl>
                                          <p:spTgt spid="92"/>
                                        </p:tgtEl>
                                        <p:attrNameLst>
                                          <p:attrName>ppt_x</p:attrName>
                                          <p:attrName>ppt_y</p:attrName>
                                        </p:attrNameLst>
                                      </p:cBhvr>
                                      <p:rCtr x="-26" y="4769"/>
                                    </p:animMotion>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5"/>
                                        </p:tgtEl>
                                        <p:attrNameLst>
                                          <p:attrName>style.visibility</p:attrName>
                                        </p:attrNameLst>
                                      </p:cBhvr>
                                      <p:to>
                                        <p:strVal val="visible"/>
                                      </p:to>
                                    </p:set>
                                    <p:animEffect transition="in" filter="fade">
                                      <p:cBhvr>
                                        <p:cTn id="27" dur="500"/>
                                        <p:tgtEl>
                                          <p:spTgt spid="105"/>
                                        </p:tgtEl>
                                      </p:cBhvr>
                                    </p:animEffect>
                                  </p:childTnLst>
                                </p:cTn>
                              </p:par>
                              <p:par>
                                <p:cTn id="28" presetID="10" presetClass="entr" presetSubtype="0" fill="hold" nodeType="withEffect">
                                  <p:stCondLst>
                                    <p:cond delay="0"/>
                                  </p:stCondLst>
                                  <p:childTnLst>
                                    <p:set>
                                      <p:cBhvr>
                                        <p:cTn id="29" dur="1" fill="hold">
                                          <p:stCondLst>
                                            <p:cond delay="0"/>
                                          </p:stCondLst>
                                        </p:cTn>
                                        <p:tgtEl>
                                          <p:spTgt spid="106"/>
                                        </p:tgtEl>
                                        <p:attrNameLst>
                                          <p:attrName>style.visibility</p:attrName>
                                        </p:attrNameLst>
                                      </p:cBhvr>
                                      <p:to>
                                        <p:strVal val="visible"/>
                                      </p:to>
                                    </p:set>
                                    <p:animEffect transition="in" filter="fade">
                                      <p:cBhvr>
                                        <p:cTn id="30" dur="500"/>
                                        <p:tgtEl>
                                          <p:spTgt spid="106"/>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0" presetClass="path" presetSubtype="0" accel="50000" decel="50000" fill="hold" grpId="1" nodeType="clickEffect">
                                  <p:stCondLst>
                                    <p:cond delay="0"/>
                                  </p:stCondLst>
                                  <p:childTnLst>
                                    <p:animMotion origin="layout" path="M 0.00599 0.00278 L 0.03685 0.00139 L 0.0461 -0.03449 L 0.03451 -0.07268 L 0.06237 -0.07268 L 0.05378 -0.03171 L 0.05235 0.00417 L 0.07631 0.00417 " pathEditMode="relative" ptsTypes="AAAAAAAA">
                                      <p:cBhvr>
                                        <p:cTn id="46" dur="2000" fill="hold"/>
                                        <p:tgtEl>
                                          <p:spTgt spid="108"/>
                                        </p:tgtEl>
                                        <p:attrNameLst>
                                          <p:attrName>ppt_x</p:attrName>
                                          <p:attrName>ppt_y</p:attrName>
                                        </p:attrNameLst>
                                      </p:cBhvr>
                                    </p:animMotion>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1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1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1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14"/>
                                        </p:tgtEl>
                                        <p:attrNameLst>
                                          <p:attrName>style.visibility</p:attrName>
                                        </p:attrNameLst>
                                      </p:cBhvr>
                                      <p:to>
                                        <p:strVal val="visible"/>
                                      </p:to>
                                    </p:set>
                                    <p:animEffect transition="in" filter="fade">
                                      <p:cBhvr>
                                        <p:cTn id="67" dur="500"/>
                                        <p:tgtEl>
                                          <p:spTgt spid="114"/>
                                        </p:tgtEl>
                                      </p:cBhvr>
                                    </p:animEffect>
                                  </p:childTnLst>
                                </p:cTn>
                              </p:par>
                              <p:par>
                                <p:cTn id="68" presetID="10" presetClass="entr" presetSubtype="0" fill="hold"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fade">
                                      <p:cBhvr>
                                        <p:cTn id="70" dur="500"/>
                                        <p:tgtEl>
                                          <p:spTgt spid="64"/>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par>
                                <p:cTn id="76" presetID="10" presetClass="entr" presetSubtype="0" fill="hold" nodeType="withEffect">
                                  <p:stCondLst>
                                    <p:cond delay="0"/>
                                  </p:stCondLst>
                                  <p:childTnLst>
                                    <p:set>
                                      <p:cBhvr>
                                        <p:cTn id="77" dur="1" fill="hold">
                                          <p:stCondLst>
                                            <p:cond delay="0"/>
                                          </p:stCondLst>
                                        </p:cTn>
                                        <p:tgtEl>
                                          <p:spTgt spid="103"/>
                                        </p:tgtEl>
                                        <p:attrNameLst>
                                          <p:attrName>style.visibility</p:attrName>
                                        </p:attrNameLst>
                                      </p:cBhvr>
                                      <p:to>
                                        <p:strVal val="visible"/>
                                      </p:to>
                                    </p:set>
                                    <p:animEffect transition="in" filter="fade">
                                      <p:cBhvr>
                                        <p:cTn id="78"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P spid="92" grpId="1" animBg="1"/>
      <p:bldP spid="105" grpId="0"/>
      <p:bldP spid="108" grpId="0" animBg="1"/>
      <p:bldP spid="108" grpId="1" animBg="1"/>
      <p:bldP spid="10" grpId="0"/>
      <p:bldP spid="11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1673</TotalTime>
  <Words>1727</Words>
  <Application>Microsoft Office PowerPoint</Application>
  <PresentationFormat>Widescreen</PresentationFormat>
  <Paragraphs>135</Paragraphs>
  <Slides>13</Slides>
  <Notes>3</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13</vt:i4>
      </vt:variant>
    </vt:vector>
  </HeadingPairs>
  <TitlesOfParts>
    <vt:vector size="19" baseType="lpstr">
      <vt:lpstr>Arial</vt:lpstr>
      <vt:lpstr>Calibri</vt:lpstr>
      <vt:lpstr>Calibri Light</vt:lpstr>
      <vt:lpstr>Office Theme</vt:lpstr>
      <vt:lpstr>Bitmap Image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B.3 Resistors</dc:title>
  <dc:creator>Andrew Douglas</dc:creator>
  <cp:lastModifiedBy>Andrew Douglas</cp:lastModifiedBy>
  <cp:revision>163</cp:revision>
  <dcterms:created xsi:type="dcterms:W3CDTF">2018-05-09T13:51:40Z</dcterms:created>
  <dcterms:modified xsi:type="dcterms:W3CDTF">2021-06-17T17:30:38Z</dcterms:modified>
</cp:coreProperties>
</file>